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838" r:id="rId1"/>
  </p:sldMasterIdLst>
  <p:notesMasterIdLst>
    <p:notesMasterId r:id="rId30"/>
  </p:notesMasterIdLst>
  <p:sldIdLst>
    <p:sldId id="354" r:id="rId2"/>
    <p:sldId id="617" r:id="rId3"/>
    <p:sldId id="603" r:id="rId4"/>
    <p:sldId id="604" r:id="rId5"/>
    <p:sldId id="611" r:id="rId6"/>
    <p:sldId id="612" r:id="rId7"/>
    <p:sldId id="605" r:id="rId8"/>
    <p:sldId id="606" r:id="rId9"/>
    <p:sldId id="607" r:id="rId10"/>
    <p:sldId id="608" r:id="rId11"/>
    <p:sldId id="609" r:id="rId12"/>
    <p:sldId id="610" r:id="rId13"/>
    <p:sldId id="613" r:id="rId14"/>
    <p:sldId id="614" r:id="rId15"/>
    <p:sldId id="615" r:id="rId16"/>
    <p:sldId id="616" r:id="rId17"/>
    <p:sldId id="565" r:id="rId18"/>
    <p:sldId id="566" r:id="rId19"/>
    <p:sldId id="567" r:id="rId20"/>
    <p:sldId id="571" r:id="rId21"/>
    <p:sldId id="575" r:id="rId22"/>
    <p:sldId id="599" r:id="rId23"/>
    <p:sldId id="529" r:id="rId24"/>
    <p:sldId id="577" r:id="rId25"/>
    <p:sldId id="595" r:id="rId26"/>
    <p:sldId id="596" r:id="rId27"/>
    <p:sldId id="597" r:id="rId28"/>
    <p:sldId id="472" r:id="rId29"/>
  </p:sldIdLst>
  <p:sldSz cx="9144000" cy="6858000" type="screen4x3"/>
  <p:notesSz cx="6858000" cy="9144000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E7E7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7CE84F3-28C3-443E-9E96-99CF82512B78}" styleName="Tmavý styl 1 – zvýraznění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929F9F4-4A8F-4326-A1B4-22849713DDAB}" styleName="Tmavý styl 1 – zvýraznění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AF606853-7671-496A-8E4F-DF71F8EC918B}" styleName="Tmavý styl 1 – zvýraznění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A107856-5554-42FB-B03E-39F5DBC370BA}" styleName="Střední styl 4 – zvýraznění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řední styl 2 – zvýraznění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0653" autoAdjust="0"/>
  </p:normalViewPr>
  <p:slideViewPr>
    <p:cSldViewPr>
      <p:cViewPr varScale="1">
        <p:scale>
          <a:sx n="106" d="100"/>
          <a:sy n="106" d="100"/>
        </p:scale>
        <p:origin x="-1764" y="-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9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On Warfarin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dLbl>
              <c:idx val="0"/>
              <c:layout>
                <c:manualLayout>
                  <c:x val="-1.5873015873015877E-3"/>
                  <c:y val="0.1626464507236389"/>
                </c:manualLayout>
              </c:layout>
              <c:tx>
                <c:rich>
                  <a:bodyPr/>
                  <a:lstStyle/>
                  <a:p>
                    <a:r>
                      <a:rPr lang="cs-CZ" smtClean="0"/>
                      <a:t>75</a:t>
                    </a:r>
                    <a:endParaRPr lang="cs-CZ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0"/>
                  <c:y val="0.43802145682857885"/>
                </c:manualLayout>
              </c:layout>
              <c:tx>
                <c:rich>
                  <a:bodyPr/>
                  <a:lstStyle/>
                  <a:p>
                    <a:r>
                      <a:rPr lang="cs-CZ" smtClean="0"/>
                      <a:t>88</a:t>
                    </a:r>
                    <a:endParaRPr lang="cs-CZ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List1!$A$2:$A$3</c:f>
              <c:strCache>
                <c:ptCount val="2"/>
                <c:pt idx="0">
                  <c:v>Ischemic stroke
(n = 1025)</c:v>
                </c:pt>
                <c:pt idx="1">
                  <c:v>Incracranial hemorrhage
(n = 299)</c:v>
                </c:pt>
              </c:strCache>
            </c:strRef>
          </c:cat>
          <c:val>
            <c:numRef>
              <c:f>List1!$B$2:$B$3</c:f>
              <c:numCache>
                <c:formatCode>0%</c:formatCode>
                <c:ptCount val="2"/>
                <c:pt idx="0">
                  <c:v>0.2</c:v>
                </c:pt>
                <c:pt idx="1">
                  <c:v>0.45</c:v>
                </c:pt>
              </c:numCache>
            </c:numRef>
          </c:val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Off Warfarin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0"/>
                  <c:y val="0.25030926268606501"/>
                </c:manualLayout>
              </c:layout>
              <c:tx>
                <c:rich>
                  <a:bodyPr/>
                  <a:lstStyle/>
                  <a:p>
                    <a:r>
                      <a:rPr lang="cs-CZ" dirty="0" smtClean="0"/>
                      <a:t>178</a:t>
                    </a:r>
                    <a:endParaRPr lang="cs-CZ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0"/>
                  <c:y val="0.28392127069574624"/>
                </c:manualLayout>
              </c:layout>
              <c:tx>
                <c:rich>
                  <a:bodyPr/>
                  <a:lstStyle/>
                  <a:p>
                    <a:r>
                      <a:rPr lang="cs-CZ" dirty="0" smtClean="0"/>
                      <a:t>33</a:t>
                    </a:r>
                    <a:endParaRPr lang="cs-CZ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List1!$A$2:$A$3</c:f>
              <c:strCache>
                <c:ptCount val="2"/>
                <c:pt idx="0">
                  <c:v>Ischemic stroke
(n = 1025)</c:v>
                </c:pt>
                <c:pt idx="1">
                  <c:v>Incracranial hemorrhage
(n = 299)</c:v>
                </c:pt>
              </c:strCache>
            </c:strRef>
          </c:cat>
          <c:val>
            <c:numRef>
              <c:f>List1!$C$2:$C$3</c:f>
              <c:numCache>
                <c:formatCode>0%</c:formatCode>
                <c:ptCount val="2"/>
                <c:pt idx="0">
                  <c:v>0.28000000000000008</c:v>
                </c:pt>
                <c:pt idx="1">
                  <c:v>0.31000000000000011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44692992"/>
        <c:axId val="44694528"/>
      </c:barChart>
      <c:catAx>
        <c:axId val="4469299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cs-CZ"/>
          </a:p>
        </c:txPr>
        <c:crossAx val="44694528"/>
        <c:crosses val="autoZero"/>
        <c:auto val="1"/>
        <c:lblAlgn val="ctr"/>
        <c:lblOffset val="100"/>
        <c:noMultiLvlLbl val="0"/>
      </c:catAx>
      <c:valAx>
        <c:axId val="44694528"/>
        <c:scaling>
          <c:orientation val="minMax"/>
          <c:max val="0.70000000000000029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cs-CZ"/>
                  <a:t>30-day Mortality, %</a:t>
                </a:r>
              </a:p>
            </c:rich>
          </c:tx>
          <c:layout/>
          <c:overlay val="0"/>
        </c:title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cs-CZ"/>
          </a:p>
        </c:txPr>
        <c:crossAx val="44692992"/>
        <c:crosses val="autoZero"/>
        <c:crossBetween val="between"/>
        <c:majorUnit val="0.1"/>
      </c:valAx>
    </c:plotArea>
    <c:legend>
      <c:legendPos val="r"/>
      <c:layout>
        <c:manualLayout>
          <c:xMode val="edge"/>
          <c:yMode val="edge"/>
          <c:x val="0.31859130108736416"/>
          <c:y val="6.2629194093674179E-2"/>
          <c:w val="0.52585314335708022"/>
          <c:h val="7.5292738648881891E-2"/>
        </c:manualLayout>
      </c:layout>
      <c:overlay val="1"/>
      <c:txPr>
        <a:bodyPr/>
        <a:lstStyle/>
        <a:p>
          <a:pPr>
            <a:defRPr sz="1600"/>
          </a:pPr>
          <a:endParaRPr lang="cs-CZ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cs-CZ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Řada 1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/>
                </a:pPr>
                <a:endParaRPr lang="cs-CZ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List1!$A$2:$A$39</c:f>
              <c:strCache>
                <c:ptCount val="38"/>
                <c:pt idx="0">
                  <c:v>Taiwan</c:v>
                </c:pt>
                <c:pt idx="1">
                  <c:v>Mexico</c:v>
                </c:pt>
                <c:pt idx="2">
                  <c:v>Peru</c:v>
                </c:pt>
                <c:pt idx="3">
                  <c:v>Romania</c:v>
                </c:pt>
                <c:pt idx="4">
                  <c:v>India</c:v>
                </c:pt>
                <c:pt idx="5">
                  <c:v>Colombia</c:v>
                </c:pt>
                <c:pt idx="6">
                  <c:v>Russia</c:v>
                </c:pt>
                <c:pt idx="7">
                  <c:v>Brazil</c:v>
                </c:pt>
                <c:pt idx="8">
                  <c:v>China</c:v>
                </c:pt>
                <c:pt idx="9">
                  <c:v>Korea</c:v>
                </c:pt>
                <c:pt idx="10">
                  <c:v>Greece</c:v>
                </c:pt>
                <c:pt idx="11">
                  <c:v>Thailand</c:v>
                </c:pt>
                <c:pt idx="12">
                  <c:v>Poland</c:v>
                </c:pt>
                <c:pt idx="13">
                  <c:v>Japan</c:v>
                </c:pt>
                <c:pt idx="14">
                  <c:v>South Africa</c:v>
                </c:pt>
                <c:pt idx="15">
                  <c:v>France</c:v>
                </c:pt>
                <c:pt idx="16">
                  <c:v>Slovakia</c:v>
                </c:pt>
                <c:pt idx="17">
                  <c:v>Portugal</c:v>
                </c:pt>
                <c:pt idx="18">
                  <c:v>Czech Republic</c:v>
                </c:pt>
                <c:pt idx="19">
                  <c:v>Philippines</c:v>
                </c:pt>
                <c:pt idx="20">
                  <c:v>Bulgaria</c:v>
                </c:pt>
                <c:pt idx="21">
                  <c:v>Hungary</c:v>
                </c:pt>
                <c:pt idx="22">
                  <c:v>Hong Kong</c:v>
                </c:pt>
                <c:pt idx="23">
                  <c:v>Turkey</c:v>
                </c:pt>
                <c:pt idx="24">
                  <c:v>Belgium</c:v>
                </c:pt>
                <c:pt idx="25">
                  <c:v>Austria</c:v>
                </c:pt>
                <c:pt idx="26">
                  <c:v>Spain</c:v>
                </c:pt>
                <c:pt idx="27">
                  <c:v>Germany</c:v>
                </c:pt>
                <c:pt idx="28">
                  <c:v>Singapore</c:v>
                </c:pt>
                <c:pt idx="29">
                  <c:v>Netherlands</c:v>
                </c:pt>
                <c:pt idx="30">
                  <c:v>Norway</c:v>
                </c:pt>
                <c:pt idx="31">
                  <c:v>Canada</c:v>
                </c:pt>
                <c:pt idx="32">
                  <c:v>Italy</c:v>
                </c:pt>
                <c:pt idx="33">
                  <c:v>UK</c:v>
                </c:pt>
                <c:pt idx="34">
                  <c:v>Denmark</c:v>
                </c:pt>
                <c:pt idx="35">
                  <c:v>Australia</c:v>
                </c:pt>
                <c:pt idx="36">
                  <c:v>Finland</c:v>
                </c:pt>
                <c:pt idx="37">
                  <c:v>Sweden</c:v>
                </c:pt>
              </c:strCache>
            </c:strRef>
          </c:cat>
          <c:val>
            <c:numRef>
              <c:f>List1!$B$2:$B$39</c:f>
              <c:numCache>
                <c:formatCode>General</c:formatCode>
                <c:ptCount val="38"/>
                <c:pt idx="0">
                  <c:v>44</c:v>
                </c:pt>
                <c:pt idx="1">
                  <c:v>47</c:v>
                </c:pt>
                <c:pt idx="2">
                  <c:v>48</c:v>
                </c:pt>
                <c:pt idx="3">
                  <c:v>49</c:v>
                </c:pt>
                <c:pt idx="4">
                  <c:v>49</c:v>
                </c:pt>
                <c:pt idx="5">
                  <c:v>53</c:v>
                </c:pt>
                <c:pt idx="6">
                  <c:v>53</c:v>
                </c:pt>
                <c:pt idx="7">
                  <c:v>54</c:v>
                </c:pt>
                <c:pt idx="8">
                  <c:v>55</c:v>
                </c:pt>
                <c:pt idx="9">
                  <c:v>55</c:v>
                </c:pt>
                <c:pt idx="10">
                  <c:v>56</c:v>
                </c:pt>
                <c:pt idx="11">
                  <c:v>56</c:v>
                </c:pt>
                <c:pt idx="12">
                  <c:v>57</c:v>
                </c:pt>
                <c:pt idx="13">
                  <c:v>58</c:v>
                </c:pt>
                <c:pt idx="14">
                  <c:v>58</c:v>
                </c:pt>
                <c:pt idx="15">
                  <c:v>60</c:v>
                </c:pt>
                <c:pt idx="16">
                  <c:v>60</c:v>
                </c:pt>
                <c:pt idx="17">
                  <c:v>61</c:v>
                </c:pt>
                <c:pt idx="18">
                  <c:v>64</c:v>
                </c:pt>
                <c:pt idx="19">
                  <c:v>64</c:v>
                </c:pt>
                <c:pt idx="20">
                  <c:v>64</c:v>
                </c:pt>
                <c:pt idx="21">
                  <c:v>64</c:v>
                </c:pt>
                <c:pt idx="22">
                  <c:v>64</c:v>
                </c:pt>
                <c:pt idx="23">
                  <c:v>65</c:v>
                </c:pt>
                <c:pt idx="24">
                  <c:v>65</c:v>
                </c:pt>
                <c:pt idx="25">
                  <c:v>66</c:v>
                </c:pt>
                <c:pt idx="26">
                  <c:v>66</c:v>
                </c:pt>
                <c:pt idx="27">
                  <c:v>67</c:v>
                </c:pt>
                <c:pt idx="28">
                  <c:v>68</c:v>
                </c:pt>
                <c:pt idx="29">
                  <c:v>70</c:v>
                </c:pt>
                <c:pt idx="30">
                  <c:v>70</c:v>
                </c:pt>
                <c:pt idx="31">
                  <c:v>71</c:v>
                </c:pt>
                <c:pt idx="32">
                  <c:v>71</c:v>
                </c:pt>
                <c:pt idx="33">
                  <c:v>72</c:v>
                </c:pt>
                <c:pt idx="34">
                  <c:v>72</c:v>
                </c:pt>
                <c:pt idx="35">
                  <c:v>74</c:v>
                </c:pt>
                <c:pt idx="36">
                  <c:v>74</c:v>
                </c:pt>
                <c:pt idx="37">
                  <c:v>77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45340160"/>
        <c:axId val="45678976"/>
      </c:barChart>
      <c:catAx>
        <c:axId val="4534016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45678976"/>
        <c:crosses val="autoZero"/>
        <c:auto val="1"/>
        <c:lblAlgn val="ctr"/>
        <c:lblOffset val="100"/>
        <c:noMultiLvlLbl val="0"/>
      </c:catAx>
      <c:valAx>
        <c:axId val="45678976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cs-CZ"/>
                  <a:t>Mean TTR (%)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4534016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100"/>
      </a:pPr>
      <a:endParaRPr lang="cs-CZ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0.2306</cdr:x>
      <cdr:y>0.422</cdr:y>
    </cdr:from>
    <cdr:to>
      <cdr:x>0.47326</cdr:x>
      <cdr:y>0.48881</cdr:y>
    </cdr:to>
    <cdr:sp macro="" textlink="">
      <cdr:nvSpPr>
        <cdr:cNvPr id="2" name="TextovéPole 1"/>
        <cdr:cNvSpPr txBox="1"/>
      </cdr:nvSpPr>
      <cdr:spPr>
        <a:xfrm xmlns:a="http://schemas.openxmlformats.org/drawingml/2006/main">
          <a:off x="1845022" y="1944117"/>
          <a:ext cx="1941558" cy="3077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>
          <a:spAutoFit/>
        </a:bodyPr>
        <a:lstStyle xmlns:a="http://schemas.openxmlformats.org/drawingml/2006/main"/>
        <a:p xmlns:a="http://schemas.openxmlformats.org/drawingml/2006/main">
          <a:pPr algn="ctr"/>
          <a:r>
            <a:rPr lang="cs-CZ" sz="1400" dirty="0" err="1" smtClean="0"/>
            <a:t>RR</a:t>
          </a:r>
          <a:r>
            <a:rPr lang="cs-CZ" sz="1400" dirty="0" smtClean="0"/>
            <a:t> = 0.7 </a:t>
          </a:r>
          <a:r>
            <a:rPr lang="en-US" sz="1400" dirty="0" smtClean="0"/>
            <a:t>[</a:t>
          </a:r>
          <a:r>
            <a:rPr lang="cs-CZ" sz="1400" dirty="0" smtClean="0"/>
            <a:t>0.6, 0.9</a:t>
          </a:r>
          <a:r>
            <a:rPr lang="en-US" sz="1400" dirty="0" smtClean="0"/>
            <a:t>]</a:t>
          </a:r>
          <a:endParaRPr lang="cs-CZ" sz="1400" dirty="0"/>
        </a:p>
      </cdr:txBody>
    </cdr:sp>
  </cdr:relSizeAnchor>
  <cdr:relSizeAnchor xmlns:cdr="http://schemas.openxmlformats.org/drawingml/2006/chartDrawing">
    <cdr:from>
      <cdr:x>0.65715</cdr:x>
      <cdr:y>0.23443</cdr:y>
    </cdr:from>
    <cdr:to>
      <cdr:x>0.89982</cdr:x>
      <cdr:y>0.30124</cdr:y>
    </cdr:to>
    <cdr:sp macro="" textlink="">
      <cdr:nvSpPr>
        <cdr:cNvPr id="3" name="TextovéPole 2"/>
        <cdr:cNvSpPr txBox="1"/>
      </cdr:nvSpPr>
      <cdr:spPr>
        <a:xfrm xmlns:a="http://schemas.openxmlformats.org/drawingml/2006/main">
          <a:off x="5257870" y="1080021"/>
          <a:ext cx="1941558" cy="3077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>
          <a:spAutoFit/>
        </a:bodyPr>
        <a:lstStyle xmlns:a="http://schemas.openxmlformats.org/drawingml/2006/main"/>
        <a:p xmlns:a="http://schemas.openxmlformats.org/drawingml/2006/main">
          <a:pPr algn="ctr"/>
          <a:r>
            <a:rPr lang="cs-CZ" sz="1400" dirty="0" err="1" smtClean="0"/>
            <a:t>RR</a:t>
          </a:r>
          <a:r>
            <a:rPr lang="cs-CZ" sz="1400" dirty="0" smtClean="0"/>
            <a:t> = 1.5 </a:t>
          </a:r>
          <a:r>
            <a:rPr lang="en-US" sz="1400" dirty="0" smtClean="0"/>
            <a:t>[</a:t>
          </a:r>
          <a:r>
            <a:rPr lang="cs-CZ" sz="1400" dirty="0" smtClean="0"/>
            <a:t>1.1, 2.0</a:t>
          </a:r>
          <a:r>
            <a:rPr lang="en-US" sz="1400" dirty="0" smtClean="0"/>
            <a:t>]</a:t>
          </a:r>
          <a:endParaRPr lang="cs-CZ" sz="14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2A5BA3C0-9A96-44B9-BCD5-03FD1038FDAA}" type="datetimeFigureOut">
              <a:rPr lang="cs-CZ"/>
              <a:pPr>
                <a:defRPr/>
              </a:pPr>
              <a:t>17.7.2015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 dirty="0" smtClean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1AF3A396-2704-4B6F-8EA8-9E25C5BB89AB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61698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fld id="{1E1400CF-BF16-4DC7-818E-FB2F7DCA5566}" type="slidenum">
              <a:rPr lang="en-GB" altLang="cs-CZ">
                <a:latin typeface="Arial" pitchFamily="34" charset="0"/>
              </a:rPr>
              <a:pPr>
                <a:spcBef>
                  <a:spcPct val="0"/>
                </a:spcBef>
              </a:pPr>
              <a:t>17</a:t>
            </a:fld>
            <a:endParaRPr lang="en-GB" altLang="cs-CZ">
              <a:latin typeface="Arial" pitchFamily="34" charset="0"/>
            </a:endParaRPr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3700" y="4940300"/>
            <a:ext cx="6070600" cy="35179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cs-CZ" baseline="30000" dirty="0" smtClean="0">
              <a:latin typeface="MyriaMM_565 wt 450 wd"/>
              <a:ea typeface="ＭＳ Ｐゴシック" pitchFamily="34" charset="-128"/>
            </a:endParaRPr>
          </a:p>
        </p:txBody>
      </p:sp>
      <p:sp>
        <p:nvSpPr>
          <p:cNvPr id="11268" name="Rectangle 3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738188" y="685800"/>
            <a:ext cx="5392737" cy="4044950"/>
          </a:xfrm>
          <a:noFill/>
          <a:ln cap="flat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</p:spTree>
    <p:extLst>
      <p:ext uri="{BB962C8B-B14F-4D97-AF65-F5344CB8AC3E}">
        <p14:creationId xmlns:p14="http://schemas.microsoft.com/office/powerpoint/2010/main" val="30966107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fld id="{06A47AEF-02C4-4978-9024-B1CD844951F4}" type="slidenum">
              <a:rPr lang="en-GB" altLang="cs-CZ">
                <a:latin typeface="Arial" pitchFamily="34" charset="0"/>
              </a:rPr>
              <a:pPr>
                <a:spcBef>
                  <a:spcPct val="0"/>
                </a:spcBef>
              </a:pPr>
              <a:t>18</a:t>
            </a:fld>
            <a:endParaRPr lang="en-GB" altLang="cs-CZ">
              <a:latin typeface="Arial" pitchFamily="34" charset="0"/>
            </a:endParaRPr>
          </a:p>
        </p:txBody>
      </p:sp>
      <p:sp>
        <p:nvSpPr>
          <p:cNvPr id="14339" name="Rectangle 1026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3700" y="4940300"/>
            <a:ext cx="6070600" cy="35179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cs-CZ" dirty="0" smtClean="0">
              <a:latin typeface="MyriaMM_565 wt 450 wd"/>
              <a:ea typeface="ＭＳ Ｐゴシック" pitchFamily="34" charset="-128"/>
            </a:endParaRPr>
          </a:p>
        </p:txBody>
      </p:sp>
      <p:sp>
        <p:nvSpPr>
          <p:cNvPr id="14340" name="Rectangle 1027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738188" y="685800"/>
            <a:ext cx="5392737" cy="4044950"/>
          </a:xfrm>
          <a:noFill/>
          <a:ln cap="flat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</p:spTree>
    <p:extLst>
      <p:ext uri="{BB962C8B-B14F-4D97-AF65-F5344CB8AC3E}">
        <p14:creationId xmlns:p14="http://schemas.microsoft.com/office/powerpoint/2010/main" val="19925822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cs-CZ" smtClean="0">
              <a:latin typeface="Arial" pitchFamily="34" charset="0"/>
            </a:endParaRPr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fld id="{6B46CA70-0E7F-4885-9F4A-AB62C53F0C10}" type="slidenum">
              <a:rPr lang="en-GB" altLang="cs-CZ">
                <a:latin typeface="Arial" pitchFamily="34" charset="0"/>
              </a:rPr>
              <a:pPr>
                <a:spcBef>
                  <a:spcPct val="0"/>
                </a:spcBef>
              </a:pPr>
              <a:t>19</a:t>
            </a:fld>
            <a:endParaRPr lang="en-GB" altLang="cs-CZ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50873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cs-CZ" altLang="cs-CZ" smtClean="0"/>
              <a:t>Graf prosím kompletně překreslit – bez nadpisu</a:t>
            </a:r>
          </a:p>
        </p:txBody>
      </p:sp>
      <p:sp>
        <p:nvSpPr>
          <p:cNvPr id="18436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B1BE148B-BC38-49F7-8057-B283A96F7D80}" type="slidenum">
              <a:rPr lang="cs-CZ" altLang="cs-CZ"/>
              <a:pPr/>
              <a:t>20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994751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w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wmf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T0" fmla="*/ 0 w 1000"/>
              <a:gd name="T1" fmla="*/ 0 h 1000"/>
              <a:gd name="T2" fmla="*/ 2147483646 w 1000"/>
              <a:gd name="T3" fmla="*/ 0 h 1000"/>
              <a:gd name="T4" fmla="*/ 2147483646 w 1000"/>
              <a:gd name="T5" fmla="*/ 2147483646 h 1000"/>
              <a:gd name="T6" fmla="*/ 0 w 1000"/>
              <a:gd name="T7" fmla="*/ 2147483646 h 1000"/>
              <a:gd name="T8" fmla="*/ 0 w 1000"/>
              <a:gd name="T9" fmla="*/ 0 h 1000"/>
              <a:gd name="T10" fmla="*/ 2147483646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pic>
        <p:nvPicPr>
          <p:cNvPr id="5" name="Obrázek 1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1088" y="6283325"/>
            <a:ext cx="1639887" cy="50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263" y="6283325"/>
            <a:ext cx="2144712" cy="50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Obrázek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3450" y="6283325"/>
            <a:ext cx="1530350" cy="50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 algn="ctr">
              <a:defRPr sz="4000" b="1"/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429000"/>
            <a:ext cx="7772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cs-CZ" dirty="0" smtClean="0"/>
              <a:t>Kliknutím lze upravit styl předlohy.</a:t>
            </a:r>
            <a:endParaRPr lang="cs-CZ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EB1D06-1190-4670-941B-247967C67183}" type="datetime1">
              <a:rPr lang="cs-CZ" smtClean="0"/>
              <a:pPr>
                <a:defRPr/>
              </a:pPr>
              <a:t>17.7.2015</a:t>
            </a:fld>
            <a:endParaRPr lang="cs-CZ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431088" y="6248400"/>
            <a:ext cx="1027112" cy="457200"/>
          </a:xfrm>
        </p:spPr>
        <p:txBody>
          <a:bodyPr/>
          <a:lstStyle>
            <a:lvl1pPr>
              <a:defRPr/>
            </a:lvl1pPr>
          </a:lstStyle>
          <a:p>
            <a:fld id="{4A4BECC1-DBB9-4EEC-A45A-94A789924D80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9587723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4675" y="304801"/>
            <a:ext cx="8001000" cy="819944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566738" y="1412776"/>
            <a:ext cx="3924300" cy="4607024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3438" y="1412776"/>
            <a:ext cx="3924300" cy="4607024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9BCBBD-8C3B-4BD0-A470-4EE7B6878F99}" type="datetime1">
              <a:rPr lang="cs-CZ" smtClean="0"/>
              <a:pPr>
                <a:defRPr/>
              </a:pPr>
              <a:t>17.7.2015</a:t>
            </a:fld>
            <a:endParaRPr lang="cs-CZ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4A0DF7-D7F0-45BE-8B84-F3C2DEAA7CA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819729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87050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9437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18" name="Zástupný symbol pro text 17"/>
          <p:cNvSpPr>
            <a:spLocks noGrp="1"/>
          </p:cNvSpPr>
          <p:nvPr>
            <p:ph type="body" sz="quarter" idx="13"/>
          </p:nvPr>
        </p:nvSpPr>
        <p:spPr>
          <a:xfrm>
            <a:off x="539552" y="6237312"/>
            <a:ext cx="2952328" cy="504801"/>
          </a:xfrm>
        </p:spPr>
        <p:txBody>
          <a:bodyPr lIns="36000" tIns="0" rIns="36000" bIns="0"/>
          <a:lstStyle>
            <a:lvl1pPr marL="0" indent="0">
              <a:spcBef>
                <a:spcPts val="0"/>
              </a:spcBef>
              <a:buNone/>
              <a:defRPr sz="1200" i="1"/>
            </a:lvl1pPr>
            <a:lvl2pPr marL="471487" indent="0">
              <a:buNone/>
              <a:defRPr sz="1200"/>
            </a:lvl2pPr>
            <a:lvl3pPr marL="909637" indent="0">
              <a:buNone/>
              <a:defRPr sz="1200"/>
            </a:lvl3pPr>
            <a:lvl4pPr marL="1306513" indent="0">
              <a:buNone/>
              <a:defRPr sz="1200"/>
            </a:lvl4pPr>
            <a:lvl5pPr marL="1695450" indent="0">
              <a:buNone/>
              <a:defRPr sz="12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8DAE43-922C-46E8-8915-0DEC8C4F9EE3}" type="datetime1">
              <a:rPr lang="cs-CZ" smtClean="0"/>
              <a:pPr>
                <a:defRPr/>
              </a:pPr>
              <a:t>17.7.2015</a:t>
            </a:fld>
            <a:endParaRPr lang="cs-CZ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60C274B-C25D-4802-8D20-1FEE766F0EAF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1025870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1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1088" y="6283325"/>
            <a:ext cx="1639887" cy="50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Line 5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pic>
        <p:nvPicPr>
          <p:cNvPr id="6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263" y="6283325"/>
            <a:ext cx="2144712" cy="50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Obrázek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3450" y="6283325"/>
            <a:ext cx="1530350" cy="50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Zástupný symbol pro obsah 2"/>
          <p:cNvSpPr>
            <a:spLocks noGrp="1"/>
          </p:cNvSpPr>
          <p:nvPr>
            <p:ph idx="1"/>
          </p:nvPr>
        </p:nvSpPr>
        <p:spPr>
          <a:xfrm>
            <a:off x="566738" y="332656"/>
            <a:ext cx="8001000" cy="5687144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11" name="Zástupný symbol pro text 17"/>
          <p:cNvSpPr>
            <a:spLocks noGrp="1"/>
          </p:cNvSpPr>
          <p:nvPr>
            <p:ph type="body" sz="quarter" idx="13"/>
          </p:nvPr>
        </p:nvSpPr>
        <p:spPr>
          <a:xfrm>
            <a:off x="539552" y="6237312"/>
            <a:ext cx="2933898" cy="504801"/>
          </a:xfrm>
        </p:spPr>
        <p:txBody>
          <a:bodyPr lIns="36000" tIns="0" rIns="36000" bIns="0"/>
          <a:lstStyle>
            <a:lvl1pPr marL="0" indent="0">
              <a:spcBef>
                <a:spcPts val="0"/>
              </a:spcBef>
              <a:buNone/>
              <a:defRPr sz="1200" i="1"/>
            </a:lvl1pPr>
            <a:lvl2pPr marL="471487" indent="0">
              <a:buNone/>
              <a:defRPr sz="1200"/>
            </a:lvl2pPr>
            <a:lvl3pPr marL="909637" indent="0">
              <a:buNone/>
              <a:defRPr sz="1200"/>
            </a:lvl3pPr>
            <a:lvl4pPr marL="1306513" indent="0">
              <a:buNone/>
              <a:defRPr sz="1200"/>
            </a:lvl4pPr>
            <a:lvl5pPr marL="1695450" indent="0">
              <a:buNone/>
              <a:defRPr sz="12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67A258-EDED-43F8-8442-259838D7D556}" type="datetime1">
              <a:rPr lang="cs-CZ" smtClean="0"/>
              <a:pPr>
                <a:defRPr/>
              </a:pPr>
              <a:t>17.7.2015</a:t>
            </a:fld>
            <a:endParaRPr lang="cs-CZ" dirty="0"/>
          </a:p>
        </p:txBody>
      </p:sp>
      <p:sp>
        <p:nvSpPr>
          <p:cNvPr id="10" name="Rectangle 7"/>
          <p:cNvSpPr>
            <a:spLocks noGrp="1" noChangeArrowheads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2" name="Rectangle 8"/>
          <p:cNvSpPr>
            <a:spLocks noGrp="1" noChangeArrowheads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2B63F4E7-AD99-4EBB-B9C2-8CEC19D4B4E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455420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3B2284-6001-49D2-991B-D77AAFBBCE6E}" type="datetime1">
              <a:rPr lang="cs-CZ" smtClean="0"/>
              <a:pPr>
                <a:defRPr/>
              </a:pPr>
              <a:t>17.7.2015</a:t>
            </a:fld>
            <a:endParaRPr lang="cs-CZ" dirty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69E0017-4574-4516-B529-FF3F0ADA5757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54379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66738" y="1412776"/>
            <a:ext cx="3924300" cy="460702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3438" y="1412776"/>
            <a:ext cx="3924300" cy="460702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8" name="Zástupný symbol pro text 17"/>
          <p:cNvSpPr>
            <a:spLocks noGrp="1"/>
          </p:cNvSpPr>
          <p:nvPr>
            <p:ph type="body" sz="quarter" idx="13"/>
          </p:nvPr>
        </p:nvSpPr>
        <p:spPr>
          <a:xfrm>
            <a:off x="539552" y="6237312"/>
            <a:ext cx="2952328" cy="504801"/>
          </a:xfrm>
        </p:spPr>
        <p:txBody>
          <a:bodyPr lIns="36000" tIns="0" rIns="36000" bIns="0"/>
          <a:lstStyle>
            <a:lvl1pPr marL="0" indent="0">
              <a:spcBef>
                <a:spcPts val="0"/>
              </a:spcBef>
              <a:buNone/>
              <a:defRPr sz="1200" i="1"/>
            </a:lvl1pPr>
            <a:lvl2pPr marL="471487" indent="0">
              <a:buNone/>
              <a:defRPr sz="1200"/>
            </a:lvl2pPr>
            <a:lvl3pPr marL="909637" indent="0">
              <a:buNone/>
              <a:defRPr sz="1200"/>
            </a:lvl3pPr>
            <a:lvl4pPr marL="1306513" indent="0">
              <a:buNone/>
              <a:defRPr sz="1200"/>
            </a:lvl4pPr>
            <a:lvl5pPr marL="1695450" indent="0">
              <a:buNone/>
              <a:defRPr sz="12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dt" sz="half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240E29-3C26-4449-A247-76C41D702A16}" type="datetime1">
              <a:rPr lang="cs-CZ" smtClean="0"/>
              <a:pPr>
                <a:defRPr/>
              </a:pPr>
              <a:t>17.7.2015</a:t>
            </a:fld>
            <a:endParaRPr lang="cs-CZ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ftr" sz="quarter" idx="1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1843430-ECCB-4938-B38B-5339452D28C8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878097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 pod seb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55526" y="1412776"/>
            <a:ext cx="8002800" cy="223224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55526" y="3789040"/>
            <a:ext cx="8002800" cy="22307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C19E27-29CD-46E2-82C5-8B145C688A6F}" type="datetime1">
              <a:rPr lang="cs-CZ" smtClean="0"/>
              <a:pPr>
                <a:defRPr/>
              </a:pPr>
              <a:t>17.7.2015</a:t>
            </a:fld>
            <a:endParaRPr lang="cs-CZ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4AB153-B2EF-4A63-9B21-9628504FE9E7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05707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358230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1997992"/>
            <a:ext cx="4040188" cy="409530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358230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997992"/>
            <a:ext cx="4041775" cy="409530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10" name="Zástupný symbol pro text 17"/>
          <p:cNvSpPr>
            <a:spLocks noGrp="1"/>
          </p:cNvSpPr>
          <p:nvPr>
            <p:ph type="body" sz="quarter" idx="13"/>
          </p:nvPr>
        </p:nvSpPr>
        <p:spPr>
          <a:xfrm>
            <a:off x="467544" y="6237312"/>
            <a:ext cx="3024336" cy="504801"/>
          </a:xfrm>
        </p:spPr>
        <p:txBody>
          <a:bodyPr lIns="36000" tIns="0" rIns="36000" bIns="0"/>
          <a:lstStyle>
            <a:lvl1pPr marL="0" indent="0">
              <a:spcBef>
                <a:spcPts val="0"/>
              </a:spcBef>
              <a:buNone/>
              <a:defRPr sz="1200" i="1"/>
            </a:lvl1pPr>
            <a:lvl2pPr marL="471487" indent="0">
              <a:buNone/>
              <a:defRPr sz="1200"/>
            </a:lvl2pPr>
            <a:lvl3pPr marL="909637" indent="0">
              <a:buNone/>
              <a:defRPr sz="1200"/>
            </a:lvl3pPr>
            <a:lvl4pPr marL="1306513" indent="0">
              <a:buNone/>
              <a:defRPr sz="1200"/>
            </a:lvl4pPr>
            <a:lvl5pPr marL="1695450" indent="0">
              <a:buNone/>
              <a:defRPr sz="12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dt" sz="half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641358-2AB5-4738-B00E-C0AF414ED8DF}" type="datetime1">
              <a:rPr lang="cs-CZ" smtClean="0"/>
              <a:pPr>
                <a:defRPr/>
              </a:pPr>
              <a:t>17.7.2015</a:t>
            </a:fld>
            <a:endParaRPr lang="cs-CZ" dirty="0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ftr" sz="quarter" idx="1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1" name="Rectangle 8"/>
          <p:cNvSpPr>
            <a:spLocks noGrp="1" noChangeArrowheads="1"/>
          </p:cNvSpPr>
          <p:nvPr>
            <p:ph type="sldNum" sz="quarter" idx="1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68994B2-CAC9-4F36-80D5-3B1C8C921070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907522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6" name="Zástupný symbol pro text 17"/>
          <p:cNvSpPr>
            <a:spLocks noGrp="1"/>
          </p:cNvSpPr>
          <p:nvPr>
            <p:ph type="body" sz="quarter" idx="13"/>
          </p:nvPr>
        </p:nvSpPr>
        <p:spPr>
          <a:xfrm>
            <a:off x="611560" y="6237312"/>
            <a:ext cx="2880320" cy="504801"/>
          </a:xfrm>
        </p:spPr>
        <p:txBody>
          <a:bodyPr lIns="36000" tIns="0" rIns="36000" bIns="0"/>
          <a:lstStyle>
            <a:lvl1pPr marL="0" indent="0">
              <a:spcBef>
                <a:spcPts val="0"/>
              </a:spcBef>
              <a:buNone/>
              <a:defRPr sz="1200" i="1"/>
            </a:lvl1pPr>
            <a:lvl2pPr marL="471487" indent="0">
              <a:buNone/>
              <a:defRPr sz="1200"/>
            </a:lvl2pPr>
            <a:lvl3pPr marL="909637" indent="0">
              <a:buNone/>
              <a:defRPr sz="1200"/>
            </a:lvl3pPr>
            <a:lvl4pPr marL="1306513" indent="0">
              <a:buNone/>
              <a:defRPr sz="1200"/>
            </a:lvl4pPr>
            <a:lvl5pPr marL="1695450" indent="0">
              <a:buNone/>
              <a:defRPr sz="12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494667-BA9F-4BF1-BD58-EDBB4EC67F77}" type="datetime1">
              <a:rPr lang="cs-CZ" smtClean="0"/>
              <a:pPr>
                <a:defRPr/>
              </a:pPr>
              <a:t>17.7.2015</a:t>
            </a:fld>
            <a:endParaRPr lang="cs-CZ" dirty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8E2C10C-BCAD-4772-B684-657863A6819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427780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text 17"/>
          <p:cNvSpPr>
            <a:spLocks noGrp="1"/>
          </p:cNvSpPr>
          <p:nvPr>
            <p:ph type="body" sz="quarter" idx="13"/>
          </p:nvPr>
        </p:nvSpPr>
        <p:spPr>
          <a:xfrm>
            <a:off x="611560" y="6237312"/>
            <a:ext cx="2880320" cy="504801"/>
          </a:xfrm>
        </p:spPr>
        <p:txBody>
          <a:bodyPr lIns="36000" tIns="0" rIns="36000" bIns="0"/>
          <a:lstStyle>
            <a:lvl1pPr marL="0" indent="0">
              <a:spcBef>
                <a:spcPts val="0"/>
              </a:spcBef>
              <a:buNone/>
              <a:defRPr sz="1200" i="1"/>
            </a:lvl1pPr>
            <a:lvl2pPr marL="471487" indent="0">
              <a:buNone/>
              <a:defRPr sz="1200"/>
            </a:lvl2pPr>
            <a:lvl3pPr marL="909637" indent="0">
              <a:buNone/>
              <a:defRPr sz="1200"/>
            </a:lvl3pPr>
            <a:lvl4pPr marL="1306513" indent="0">
              <a:buNone/>
              <a:defRPr sz="1200"/>
            </a:lvl4pPr>
            <a:lvl5pPr marL="1695450" indent="0">
              <a:buNone/>
              <a:defRPr sz="12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8AA6EE-9811-4993-8525-690CBC5F23A2}" type="datetime1">
              <a:rPr lang="cs-CZ" smtClean="0"/>
              <a:pPr>
                <a:defRPr/>
              </a:pPr>
              <a:t>17.7.2015</a:t>
            </a:fld>
            <a:endParaRPr lang="cs-CZ" dirty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10F7DB-F6E2-4E42-9770-5B51E35A24C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9247099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w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w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820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412875"/>
            <a:ext cx="8001000" cy="460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1028" name="AutoShape 4"/>
          <p:cNvSpPr>
            <a:spLocks noChangeArrowheads="1"/>
          </p:cNvSpPr>
          <p:nvPr/>
        </p:nvSpPr>
        <p:spPr bwMode="auto">
          <a:xfrm>
            <a:off x="609600" y="1196975"/>
            <a:ext cx="7958138" cy="109538"/>
          </a:xfrm>
          <a:custGeom>
            <a:avLst/>
            <a:gdLst>
              <a:gd name="T0" fmla="*/ 0 w 1000"/>
              <a:gd name="T1" fmla="*/ 0 h 1000"/>
              <a:gd name="T2" fmla="*/ 2147483646 w 1000"/>
              <a:gd name="T3" fmla="*/ 0 h 1000"/>
              <a:gd name="T4" fmla="*/ 2147483646 w 1000"/>
              <a:gd name="T5" fmla="*/ 2147483646 h 1000"/>
              <a:gd name="T6" fmla="*/ 0 w 1000"/>
              <a:gd name="T7" fmla="*/ 2147483646 h 1000"/>
              <a:gd name="T8" fmla="*/ 0 w 1000"/>
              <a:gd name="T9" fmla="*/ 0 h 1000"/>
              <a:gd name="T10" fmla="*/ 2147483646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029" name="Line 5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69DDF5F-BD95-4A71-B3CC-2604E4790CF3}" type="datetime1">
              <a:rPr lang="cs-CZ" smtClean="0"/>
              <a:pPr>
                <a:defRPr/>
              </a:pPr>
              <a:t>17.7.2015</a:t>
            </a:fld>
            <a:endParaRPr lang="cs-CZ" dirty="0"/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1512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431088" y="6245225"/>
            <a:ext cx="110331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Verdana" pitchFamily="34" charset="0"/>
              </a:defRPr>
            </a:lvl1pPr>
          </a:lstStyle>
          <a:p>
            <a:fld id="{022A1CB4-32EC-4653-B029-F1958B9B29AE}" type="slidenum">
              <a:rPr lang="cs-CZ" altLang="cs-CZ"/>
              <a:pPr/>
              <a:t>‹#›</a:t>
            </a:fld>
            <a:endParaRPr lang="cs-CZ" altLang="cs-CZ"/>
          </a:p>
        </p:txBody>
      </p:sp>
      <p:pic>
        <p:nvPicPr>
          <p:cNvPr id="1033" name="Obrázek 19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1088" y="6283325"/>
            <a:ext cx="1639887" cy="50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4" name="Obrázek 1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263" y="6283325"/>
            <a:ext cx="2144712" cy="50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5" name="Obrázek 1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3450" y="6283325"/>
            <a:ext cx="1530350" cy="50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943" r:id="rId1"/>
    <p:sldLayoutId id="2147484935" r:id="rId2"/>
    <p:sldLayoutId id="2147484944" r:id="rId3"/>
    <p:sldLayoutId id="2147484936" r:id="rId4"/>
    <p:sldLayoutId id="2147484937" r:id="rId5"/>
    <p:sldLayoutId id="2147484938" r:id="rId6"/>
    <p:sldLayoutId id="2147484939" r:id="rId7"/>
    <p:sldLayoutId id="2147484940" r:id="rId8"/>
    <p:sldLayoutId id="2147484941" r:id="rId9"/>
    <p:sldLayoutId id="2147484942" r:id="rId10"/>
    <p:sldLayoutId id="2147484946" r:id="rId11"/>
    <p:sldLayoutId id="2147484947" r:id="rId12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800">
          <a:solidFill>
            <a:srgbClr val="B9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800">
          <a:solidFill>
            <a:srgbClr val="B90000"/>
          </a:solidFill>
          <a:latin typeface="Verdan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800">
          <a:solidFill>
            <a:srgbClr val="B90000"/>
          </a:solidFill>
          <a:latin typeface="Verdan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800">
          <a:solidFill>
            <a:srgbClr val="B90000"/>
          </a:solidFill>
          <a:latin typeface="Verdan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800">
          <a:solidFill>
            <a:srgbClr val="B90000"/>
          </a:solidFill>
          <a:latin typeface="Verdan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304925" indent="-3952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2300">
          <a:solidFill>
            <a:schemeClr val="tx1"/>
          </a:solidFill>
          <a:latin typeface="+mn-lt"/>
        </a:defRPr>
      </a:lvl3pPr>
      <a:lvl4pPr marL="1693863" indent="-3873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93913" indent="-398463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511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0083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655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9227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8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8.emf"/><Relationship Id="rId4" Type="http://schemas.openxmlformats.org/officeDocument/2006/relationships/oleObject" Target="../embeddings/Microsoft_Excel_97-2003_Worksheet1.xls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itunes.apple.com/us/app/calculate-medical-calculator/id361811483?mt=8" TargetMode="External"/><Relationship Id="rId2" Type="http://schemas.openxmlformats.org/officeDocument/2006/relationships/hyperlink" Target="http://www.qxmd.com/calculate-online/cardiology/cha2ds2-vasc-stroke-risk-in-atrial-fibrillation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ukl.cz/modules/medication/detail.php?code=0168373&amp;tab=info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6"/>
          <p:cNvSpPr>
            <a:spLocks noGrp="1"/>
          </p:cNvSpPr>
          <p:nvPr>
            <p:ph type="ctrTitle"/>
          </p:nvPr>
        </p:nvSpPr>
        <p:spPr>
          <a:xfrm>
            <a:off x="0" y="990600"/>
            <a:ext cx="9144000" cy="1371600"/>
          </a:xfrm>
        </p:spPr>
        <p:txBody>
          <a:bodyPr/>
          <a:lstStyle/>
          <a:p>
            <a:pPr eaLnBrk="1" hangingPunct="1"/>
            <a:r>
              <a:rPr lang="cs-CZ" altLang="cs-CZ" sz="3600" dirty="0" smtClean="0"/>
              <a:t>Antikoagulační léčba v prevenci CMP a SE u pacientů s fibrilací síní</a:t>
            </a:r>
          </a:p>
        </p:txBody>
      </p:sp>
      <p:sp>
        <p:nvSpPr>
          <p:cNvPr id="8195" name="Podnadpis 7"/>
          <p:cNvSpPr>
            <a:spLocks noGrp="1"/>
          </p:cNvSpPr>
          <p:nvPr>
            <p:ph type="subTitle" idx="1"/>
          </p:nvPr>
        </p:nvSpPr>
        <p:spPr>
          <a:xfrm>
            <a:off x="685800" y="3429000"/>
            <a:ext cx="7990656" cy="1600200"/>
          </a:xfrm>
        </p:spPr>
        <p:txBody>
          <a:bodyPr/>
          <a:lstStyle/>
          <a:p>
            <a:pPr eaLnBrk="1" hangingPunct="1"/>
            <a:r>
              <a:rPr lang="cs-CZ" altLang="cs-CZ" sz="2400" b="1" dirty="0" smtClean="0"/>
              <a:t>Miloš Táborský, Robert Čihák, Hana Skalická</a:t>
            </a:r>
          </a:p>
          <a:p>
            <a:pPr eaLnBrk="1" hangingPunct="1"/>
            <a:r>
              <a:rPr lang="cs-CZ" altLang="cs-CZ" sz="1100" dirty="0" smtClean="0"/>
              <a:t>Česká kardiologická společnost</a:t>
            </a:r>
          </a:p>
          <a:p>
            <a:pPr eaLnBrk="1" hangingPunct="1"/>
            <a:r>
              <a:rPr lang="cs-CZ" altLang="cs-CZ" sz="1100" dirty="0" smtClean="0"/>
              <a:t>Praha 2.7.2015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/>
              <a:t>Kontraindikace </a:t>
            </a:r>
            <a:r>
              <a:rPr lang="cs-CZ" sz="3200" dirty="0" err="1"/>
              <a:t>warfarinu</a:t>
            </a:r>
            <a:r>
              <a:rPr lang="cs-CZ" sz="3200" dirty="0"/>
              <a:t>: Výklad </a:t>
            </a:r>
            <a:r>
              <a:rPr lang="cs-CZ" sz="3200" dirty="0" smtClean="0"/>
              <a:t>III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66738" y="1412875"/>
            <a:ext cx="8397750" cy="4606925"/>
          </a:xfrm>
        </p:spPr>
        <p:txBody>
          <a:bodyPr/>
          <a:lstStyle/>
          <a:p>
            <a:r>
              <a:rPr lang="cs-CZ" sz="2800" dirty="0" smtClean="0"/>
              <a:t>3. Nežádoucí účinky při léčbě </a:t>
            </a:r>
            <a:r>
              <a:rPr lang="cs-CZ" sz="2800" dirty="0" err="1" smtClean="0"/>
              <a:t>warfarinem</a:t>
            </a:r>
            <a:r>
              <a:rPr lang="cs-CZ" sz="2800" dirty="0" smtClean="0"/>
              <a:t> </a:t>
            </a:r>
          </a:p>
          <a:p>
            <a:r>
              <a:rPr lang="cs-CZ" sz="2800" dirty="0" smtClean="0"/>
              <a:t>Musí být jasně uvedeny v dokumentaci a detailně popsány</a:t>
            </a:r>
          </a:p>
          <a:p>
            <a:r>
              <a:rPr lang="cs-CZ" sz="2800" dirty="0" smtClean="0"/>
              <a:t>NÚ by měly být doloženy lékařskou intervencí</a:t>
            </a:r>
          </a:p>
          <a:p>
            <a:r>
              <a:rPr lang="cs-CZ" sz="2800" dirty="0" smtClean="0"/>
              <a:t>Krvácivé komplikace nejsou samy o sobě indikací k převodu na NOAC</a:t>
            </a:r>
          </a:p>
          <a:p>
            <a:r>
              <a:rPr lang="cs-CZ" sz="2800" dirty="0" smtClean="0"/>
              <a:t>Absence hlášení než. účinku SÚKL není KI </a:t>
            </a:r>
            <a:r>
              <a:rPr lang="cs-CZ" sz="2800" dirty="0" err="1" smtClean="0"/>
              <a:t>akceptance</a:t>
            </a:r>
            <a:r>
              <a:rPr lang="cs-CZ" sz="2800" dirty="0" smtClean="0"/>
              <a:t> tohoto bodu </a:t>
            </a:r>
          </a:p>
          <a:p>
            <a:pPr marL="0" indent="0">
              <a:buNone/>
            </a:pPr>
            <a:r>
              <a:rPr lang="cs-CZ" sz="2800" dirty="0"/>
              <a:t> </a:t>
            </a:r>
            <a:r>
              <a:rPr lang="cs-CZ" sz="2800" dirty="0" smtClean="0"/>
              <a:t>  </a:t>
            </a:r>
            <a:endParaRPr lang="cs-CZ" sz="280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0107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/>
              <a:t>Kontraindikace </a:t>
            </a:r>
            <a:r>
              <a:rPr lang="cs-CZ" sz="3200" dirty="0" err="1"/>
              <a:t>warfarinu</a:t>
            </a:r>
            <a:r>
              <a:rPr lang="cs-CZ" sz="3200" dirty="0"/>
              <a:t>: Výklad </a:t>
            </a:r>
            <a:r>
              <a:rPr lang="cs-CZ" sz="3200" dirty="0" smtClean="0"/>
              <a:t>IV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66738" y="1412875"/>
            <a:ext cx="8397750" cy="4606925"/>
          </a:xfrm>
        </p:spPr>
        <p:txBody>
          <a:bodyPr/>
          <a:lstStyle/>
          <a:p>
            <a:r>
              <a:rPr lang="cs-CZ" dirty="0" smtClean="0"/>
              <a:t>4. Nemožnost pravidelných kontrol INR</a:t>
            </a:r>
          </a:p>
          <a:p>
            <a:r>
              <a:rPr lang="cs-CZ" dirty="0" smtClean="0"/>
              <a:t>Nejvíce problematický argument</a:t>
            </a:r>
          </a:p>
          <a:p>
            <a:r>
              <a:rPr lang="cs-CZ" dirty="0" smtClean="0"/>
              <a:t>U 95 % pacientů je možno </a:t>
            </a:r>
            <a:r>
              <a:rPr lang="cs-CZ" dirty="0" err="1" smtClean="0"/>
              <a:t>zajist</a:t>
            </a:r>
            <a:r>
              <a:rPr lang="cs-CZ" dirty="0" smtClean="0"/>
              <a:t> </a:t>
            </a:r>
            <a:r>
              <a:rPr lang="cs-CZ" dirty="0" err="1" smtClean="0"/>
              <a:t>home</a:t>
            </a:r>
            <a:r>
              <a:rPr lang="cs-CZ" dirty="0" smtClean="0"/>
              <a:t> care, návštěvní službu PL, využít metod POCT a dokumentovat INR</a:t>
            </a:r>
          </a:p>
          <a:p>
            <a:r>
              <a:rPr lang="cs-CZ" dirty="0" smtClean="0"/>
              <a:t>Akceptovaná výjimka – pacient v zahraničí, </a:t>
            </a:r>
            <a:r>
              <a:rPr lang="cs-CZ" dirty="0" err="1" smtClean="0"/>
              <a:t>frekventní</a:t>
            </a:r>
            <a:r>
              <a:rPr lang="cs-CZ" dirty="0" smtClean="0"/>
              <a:t> cestování …</a:t>
            </a:r>
          </a:p>
          <a:p>
            <a:r>
              <a:rPr lang="cs-CZ" dirty="0" smtClean="0"/>
              <a:t>Vždy řádně zdůvodnit v dokumentaci</a:t>
            </a:r>
          </a:p>
          <a:p>
            <a:r>
              <a:rPr lang="cs-CZ" dirty="0" smtClean="0"/>
              <a:t>Sporné případy vždy řešit s RL</a:t>
            </a:r>
          </a:p>
          <a:p>
            <a:pPr marL="0" indent="0">
              <a:buNone/>
            </a:pPr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79423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Návrh akceptovaných výjimek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Terapie po jasně definovanou nezbytnou dobu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Selekce pacientů s nízkým </a:t>
            </a:r>
            <a:r>
              <a:rPr lang="cs-CZ" dirty="0" smtClean="0"/>
              <a:t>rizikem</a:t>
            </a:r>
          </a:p>
          <a:p>
            <a:endParaRPr lang="cs-CZ" dirty="0"/>
          </a:p>
          <a:p>
            <a:r>
              <a:rPr lang="cs-CZ" dirty="0" smtClean="0"/>
              <a:t>s RL možno diskutovat i pacienty s FS a biologickou chlopenní náhradou, kteří splňují indikační podmínky + podmínky plátce ZP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5475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 err="1" smtClean="0"/>
              <a:t>Kardioverze</a:t>
            </a:r>
            <a:r>
              <a:rPr lang="cs-CZ" sz="3200" dirty="0" smtClean="0"/>
              <a:t> FS: Akceptace DOAC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Vhodné u </a:t>
            </a:r>
            <a:r>
              <a:rPr lang="cs-CZ" dirty="0" smtClean="0"/>
              <a:t>pacientů </a:t>
            </a:r>
            <a:r>
              <a:rPr lang="cs-CZ" dirty="0" smtClean="0"/>
              <a:t>s nízkým rizikem (0-1)</a:t>
            </a:r>
          </a:p>
          <a:p>
            <a:r>
              <a:rPr lang="cs-CZ" dirty="0" smtClean="0"/>
              <a:t>Možnost časné </a:t>
            </a:r>
            <a:r>
              <a:rPr lang="cs-CZ" dirty="0" err="1" smtClean="0"/>
              <a:t>kardioverze</a:t>
            </a:r>
            <a:endParaRPr lang="cs-CZ" dirty="0" smtClean="0"/>
          </a:p>
          <a:p>
            <a:r>
              <a:rPr lang="cs-CZ" dirty="0" smtClean="0"/>
              <a:t>Vhodné TEE – vyloučení trombu v LS</a:t>
            </a:r>
          </a:p>
          <a:p>
            <a:r>
              <a:rPr lang="cs-CZ" dirty="0" smtClean="0"/>
              <a:t>Antikoagulační terapie pokračuje           4 týdny po provedené </a:t>
            </a:r>
            <a:r>
              <a:rPr lang="cs-CZ" dirty="0" err="1" smtClean="0"/>
              <a:t>kardioverzi</a:t>
            </a:r>
            <a:endParaRPr lang="cs-CZ" dirty="0" smtClean="0"/>
          </a:p>
          <a:p>
            <a:r>
              <a:rPr lang="cs-CZ" dirty="0" smtClean="0"/>
              <a:t>Při dokumentaci stabilního SR možno léčbu poté ukončit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83812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Katetrizační ablace FS: DOAC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U nízkorizikových pacientů s paroxyzmální FS bez substrátového postižení myokardu</a:t>
            </a:r>
          </a:p>
          <a:p>
            <a:r>
              <a:rPr lang="cs-CZ" dirty="0" smtClean="0"/>
              <a:t>Po dobu 3 měsíců po provedení kat. ablace</a:t>
            </a:r>
          </a:p>
          <a:p>
            <a:r>
              <a:rPr lang="cs-CZ" dirty="0" smtClean="0"/>
              <a:t>Při dokumentaci SR ( 7 denní </a:t>
            </a:r>
            <a:r>
              <a:rPr lang="cs-CZ" dirty="0" err="1" smtClean="0"/>
              <a:t>holterovské</a:t>
            </a:r>
            <a:r>
              <a:rPr lang="cs-CZ" dirty="0" smtClean="0"/>
              <a:t> monitorování - standard) možno léčbu ukončit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17215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 postupovat, pokud NOAC indikováno v KC/nemocnicích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Pokud budou splněna indikační kritéria, léčba může pokračovat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Při nesplnění indikačních </a:t>
            </a:r>
            <a:r>
              <a:rPr lang="cs-CZ" dirty="0" err="1" smtClean="0"/>
              <a:t>kriterií</a:t>
            </a:r>
            <a:r>
              <a:rPr lang="cs-CZ" dirty="0" smtClean="0"/>
              <a:t> převod na </a:t>
            </a:r>
            <a:r>
              <a:rPr lang="cs-CZ" dirty="0" err="1" smtClean="0"/>
              <a:t>warfarin</a:t>
            </a:r>
            <a:r>
              <a:rPr lang="cs-CZ" dirty="0" smtClean="0"/>
              <a:t>, event. kompletní úhrada pacientem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93899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Cíl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Spolupráce VZP a ČKS</a:t>
            </a:r>
          </a:p>
          <a:p>
            <a:r>
              <a:rPr lang="cs-CZ" dirty="0" smtClean="0"/>
              <a:t>Diskuse o budoucích indikacích a úhradách</a:t>
            </a:r>
          </a:p>
          <a:p>
            <a:r>
              <a:rPr lang="cs-CZ" dirty="0" smtClean="0"/>
              <a:t>Možno zvážit </a:t>
            </a:r>
            <a:r>
              <a:rPr lang="cs-CZ" dirty="0" err="1" smtClean="0"/>
              <a:t>telemedicínské</a:t>
            </a:r>
            <a:r>
              <a:rPr lang="cs-CZ" dirty="0" smtClean="0"/>
              <a:t> principy sledování pro vybrané skupiny pacientů léčených </a:t>
            </a:r>
            <a:r>
              <a:rPr lang="cs-CZ" dirty="0" err="1" smtClean="0"/>
              <a:t>warfarinem</a:t>
            </a:r>
            <a:r>
              <a:rPr lang="cs-CZ" dirty="0" smtClean="0"/>
              <a:t>                 ( mechanické chlopenní náhrady)</a:t>
            </a:r>
          </a:p>
          <a:p>
            <a:r>
              <a:rPr lang="cs-CZ" dirty="0" smtClean="0"/>
              <a:t>Vzájemná informovanost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203839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ASA x placebo v prevenci CMP</a:t>
            </a:r>
            <a:endParaRPr lang="en-US" altLang="cs-CZ" dirty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baseline="30000" dirty="0" smtClean="0">
                <a:solidFill>
                  <a:srgbClr val="FF0000"/>
                </a:solidFill>
              </a:rPr>
              <a:t>*</a:t>
            </a:r>
            <a:r>
              <a:rPr lang="en-US" b="1" dirty="0" smtClean="0">
                <a:solidFill>
                  <a:srgbClr val="FF0000"/>
                </a:solidFill>
              </a:rPr>
              <a:t>Total risk reduction for all 3 studies combined is 21%</a:t>
            </a:r>
            <a:endParaRPr lang="cs-CZ" b="1" dirty="0">
              <a:solidFill>
                <a:srgbClr val="FF0000"/>
              </a:solidFill>
            </a:endParaRPr>
          </a:p>
        </p:txBody>
      </p:sp>
      <p:grpSp>
        <p:nvGrpSpPr>
          <p:cNvPr id="15366" name="Group 6"/>
          <p:cNvGrpSpPr>
            <a:grpSpLocks/>
          </p:cNvGrpSpPr>
          <p:nvPr/>
        </p:nvGrpSpPr>
        <p:grpSpPr bwMode="auto">
          <a:xfrm>
            <a:off x="4165600" y="2247900"/>
            <a:ext cx="4019550" cy="2994025"/>
            <a:chOff x="2952" y="1416"/>
            <a:chExt cx="2848" cy="1896"/>
          </a:xfrm>
          <a:solidFill>
            <a:srgbClr val="FFC000"/>
          </a:solidFill>
        </p:grpSpPr>
        <p:sp>
          <p:nvSpPr>
            <p:cNvPr id="15390" name="Rectangle 7"/>
            <p:cNvSpPr>
              <a:spLocks noChangeArrowheads="1"/>
            </p:cNvSpPr>
            <p:nvPr/>
          </p:nvSpPr>
          <p:spPr bwMode="auto">
            <a:xfrm>
              <a:off x="2952" y="1416"/>
              <a:ext cx="2848" cy="1896"/>
            </a:xfrm>
            <a:prstGeom prst="rect">
              <a:avLst/>
            </a:prstGeom>
            <a:solidFill>
              <a:srgbClr val="F3E7E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 smtClean="0"/>
            </a:p>
          </p:txBody>
        </p:sp>
        <p:sp>
          <p:nvSpPr>
            <p:cNvPr id="15391" name="Line 8"/>
            <p:cNvSpPr>
              <a:spLocks noChangeShapeType="1"/>
            </p:cNvSpPr>
            <p:nvPr/>
          </p:nvSpPr>
          <p:spPr bwMode="auto">
            <a:xfrm>
              <a:off x="4376" y="1432"/>
              <a:ext cx="0" cy="1876"/>
            </a:xfrm>
            <a:prstGeom prst="line">
              <a:avLst/>
            </a:prstGeom>
            <a:grpFill/>
            <a:ln w="12700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5392" name="Line 9"/>
            <p:cNvSpPr>
              <a:spLocks noChangeShapeType="1"/>
            </p:cNvSpPr>
            <p:nvPr/>
          </p:nvSpPr>
          <p:spPr bwMode="auto">
            <a:xfrm>
              <a:off x="3664" y="1426"/>
              <a:ext cx="0" cy="1876"/>
            </a:xfrm>
            <a:prstGeom prst="line">
              <a:avLst/>
            </a:prstGeom>
            <a:grpFill/>
            <a:ln w="12700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5393" name="Line 10"/>
            <p:cNvSpPr>
              <a:spLocks noChangeShapeType="1"/>
            </p:cNvSpPr>
            <p:nvPr/>
          </p:nvSpPr>
          <p:spPr bwMode="auto">
            <a:xfrm>
              <a:off x="5112" y="1420"/>
              <a:ext cx="0" cy="1882"/>
            </a:xfrm>
            <a:prstGeom prst="line">
              <a:avLst/>
            </a:prstGeom>
            <a:grpFill/>
            <a:ln w="12700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</p:grpSp>
      <p:sp>
        <p:nvSpPr>
          <p:cNvPr id="431115" name="Rectangle 11"/>
          <p:cNvSpPr>
            <a:spLocks noChangeArrowheads="1"/>
          </p:cNvSpPr>
          <p:nvPr/>
        </p:nvSpPr>
        <p:spPr bwMode="auto">
          <a:xfrm>
            <a:off x="3968750" y="5300663"/>
            <a:ext cx="4587345" cy="33598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>
              <a:tabLst>
                <a:tab pos="1077913" algn="ctr"/>
                <a:tab pos="2065338" algn="ctr"/>
                <a:tab pos="3135313" algn="ctr"/>
                <a:tab pos="4122738" algn="ctr"/>
              </a:tabLst>
              <a:defRPr/>
            </a:pPr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100</a:t>
            </a:r>
            <a:r>
              <a:rPr lang="cs-CZ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	</a:t>
            </a:r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50</a:t>
            </a:r>
            <a:r>
              <a:rPr lang="cs-CZ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	</a:t>
            </a:r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0</a:t>
            </a:r>
            <a:r>
              <a:rPr lang="cs-CZ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	</a:t>
            </a:r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-50</a:t>
            </a:r>
            <a:r>
              <a:rPr lang="cs-CZ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	</a:t>
            </a:r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-</a:t>
            </a:r>
            <a:r>
              <a:rPr 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100</a:t>
            </a:r>
          </a:p>
        </p:txBody>
      </p:sp>
      <p:sp>
        <p:nvSpPr>
          <p:cNvPr id="10248" name="Line 12"/>
          <p:cNvSpPr>
            <a:spLocks noChangeShapeType="1"/>
          </p:cNvSpPr>
          <p:nvPr/>
        </p:nvSpPr>
        <p:spPr bwMode="auto">
          <a:xfrm>
            <a:off x="5064125" y="2667000"/>
            <a:ext cx="2357438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249" name="Line 13"/>
          <p:cNvSpPr>
            <a:spLocks noChangeShapeType="1"/>
          </p:cNvSpPr>
          <p:nvPr/>
        </p:nvSpPr>
        <p:spPr bwMode="auto">
          <a:xfrm>
            <a:off x="4881563" y="3398838"/>
            <a:ext cx="11811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250" name="Line 14"/>
          <p:cNvSpPr>
            <a:spLocks noChangeShapeType="1"/>
          </p:cNvSpPr>
          <p:nvPr/>
        </p:nvSpPr>
        <p:spPr bwMode="auto">
          <a:xfrm>
            <a:off x="5441950" y="4148138"/>
            <a:ext cx="8001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251" name="Line 15"/>
          <p:cNvSpPr>
            <a:spLocks noChangeShapeType="1"/>
          </p:cNvSpPr>
          <p:nvPr/>
        </p:nvSpPr>
        <p:spPr bwMode="auto">
          <a:xfrm>
            <a:off x="5053013" y="2608263"/>
            <a:ext cx="0" cy="101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252" name="Line 16"/>
          <p:cNvSpPr>
            <a:spLocks noChangeShapeType="1"/>
          </p:cNvSpPr>
          <p:nvPr/>
        </p:nvSpPr>
        <p:spPr bwMode="auto">
          <a:xfrm>
            <a:off x="7435850" y="2614613"/>
            <a:ext cx="0" cy="101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253" name="Line 17"/>
          <p:cNvSpPr>
            <a:spLocks noChangeShapeType="1"/>
          </p:cNvSpPr>
          <p:nvPr/>
        </p:nvSpPr>
        <p:spPr bwMode="auto">
          <a:xfrm>
            <a:off x="4862513" y="3343275"/>
            <a:ext cx="0" cy="101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254" name="Line 18"/>
          <p:cNvSpPr>
            <a:spLocks noChangeShapeType="1"/>
          </p:cNvSpPr>
          <p:nvPr/>
        </p:nvSpPr>
        <p:spPr bwMode="auto">
          <a:xfrm>
            <a:off x="6073775" y="3348038"/>
            <a:ext cx="0" cy="101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255" name="Line 19"/>
          <p:cNvSpPr>
            <a:spLocks noChangeShapeType="1"/>
          </p:cNvSpPr>
          <p:nvPr/>
        </p:nvSpPr>
        <p:spPr bwMode="auto">
          <a:xfrm>
            <a:off x="5430838" y="4094163"/>
            <a:ext cx="0" cy="101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256" name="Line 20"/>
          <p:cNvSpPr>
            <a:spLocks noChangeShapeType="1"/>
          </p:cNvSpPr>
          <p:nvPr/>
        </p:nvSpPr>
        <p:spPr bwMode="auto">
          <a:xfrm>
            <a:off x="6262688" y="4097338"/>
            <a:ext cx="0" cy="101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257" name="Line 21"/>
          <p:cNvSpPr>
            <a:spLocks noChangeShapeType="1"/>
          </p:cNvSpPr>
          <p:nvPr/>
        </p:nvSpPr>
        <p:spPr bwMode="auto">
          <a:xfrm>
            <a:off x="5942013" y="2540000"/>
            <a:ext cx="0" cy="254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258" name="Line 22"/>
          <p:cNvSpPr>
            <a:spLocks noChangeShapeType="1"/>
          </p:cNvSpPr>
          <p:nvPr/>
        </p:nvSpPr>
        <p:spPr bwMode="auto">
          <a:xfrm>
            <a:off x="5302250" y="3276600"/>
            <a:ext cx="0" cy="254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259" name="Line 23"/>
          <p:cNvSpPr>
            <a:spLocks noChangeShapeType="1"/>
          </p:cNvSpPr>
          <p:nvPr/>
        </p:nvSpPr>
        <p:spPr bwMode="auto">
          <a:xfrm>
            <a:off x="5776913" y="4013200"/>
            <a:ext cx="0" cy="254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31128" name="Rectangle 24"/>
          <p:cNvSpPr>
            <a:spLocks noChangeArrowheads="1"/>
          </p:cNvSpPr>
          <p:nvPr/>
        </p:nvSpPr>
        <p:spPr bwMode="auto">
          <a:xfrm>
            <a:off x="4355976" y="5795963"/>
            <a:ext cx="1594986" cy="33598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algn="ctr">
              <a:defRPr/>
            </a:pPr>
            <a:r>
              <a:rPr 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Aspirin Better</a:t>
            </a:r>
          </a:p>
        </p:txBody>
      </p:sp>
      <p:sp>
        <p:nvSpPr>
          <p:cNvPr id="431129" name="Rectangle 25"/>
          <p:cNvSpPr>
            <a:spLocks noChangeArrowheads="1"/>
          </p:cNvSpPr>
          <p:nvPr/>
        </p:nvSpPr>
        <p:spPr bwMode="auto">
          <a:xfrm>
            <a:off x="6385154" y="5795963"/>
            <a:ext cx="1597808" cy="33598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algn="ctr">
              <a:defRPr/>
            </a:pPr>
            <a:r>
              <a:rPr 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Aspirin Worse</a:t>
            </a:r>
          </a:p>
        </p:txBody>
      </p:sp>
      <p:sp>
        <p:nvSpPr>
          <p:cNvPr id="10262" name="Rectangle 26"/>
          <p:cNvSpPr>
            <a:spLocks noChangeArrowheads="1"/>
          </p:cNvSpPr>
          <p:nvPr/>
        </p:nvSpPr>
        <p:spPr bwMode="auto">
          <a:xfrm>
            <a:off x="4952597" y="1766089"/>
            <a:ext cx="2427715" cy="366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/>
            <a:r>
              <a:rPr lang="en-US" altLang="cs-CZ" dirty="0">
                <a:latin typeface="+mn-lt"/>
              </a:rPr>
              <a:t>Risk Reduction (%)</a:t>
            </a:r>
          </a:p>
        </p:txBody>
      </p:sp>
      <p:sp>
        <p:nvSpPr>
          <p:cNvPr id="10263" name="Freeform 27"/>
          <p:cNvSpPr>
            <a:spLocks/>
          </p:cNvSpPr>
          <p:nvPr/>
        </p:nvSpPr>
        <p:spPr bwMode="auto">
          <a:xfrm>
            <a:off x="4137025" y="5724525"/>
            <a:ext cx="1989138" cy="80963"/>
          </a:xfrm>
          <a:custGeom>
            <a:avLst/>
            <a:gdLst>
              <a:gd name="T0" fmla="*/ 0 w 1409"/>
              <a:gd name="T1" fmla="*/ 2147483646 h 51"/>
              <a:gd name="T2" fmla="*/ 0 w 1409"/>
              <a:gd name="T3" fmla="*/ 2147483646 h 51"/>
              <a:gd name="T4" fmla="*/ 2147483646 w 1409"/>
              <a:gd name="T5" fmla="*/ 2147483646 h 51"/>
              <a:gd name="T6" fmla="*/ 2147483646 w 1409"/>
              <a:gd name="T7" fmla="*/ 0 h 51"/>
              <a:gd name="T8" fmla="*/ 0 60000 65536"/>
              <a:gd name="T9" fmla="*/ 0 60000 65536"/>
              <a:gd name="T10" fmla="*/ 0 60000 65536"/>
              <a:gd name="T11" fmla="*/ 0 60000 65536"/>
              <a:gd name="T12" fmla="*/ 0 w 1409"/>
              <a:gd name="T13" fmla="*/ 0 h 51"/>
              <a:gd name="T14" fmla="*/ 1409 w 1409"/>
              <a:gd name="T15" fmla="*/ 51 h 51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409" h="51">
                <a:moveTo>
                  <a:pt x="0" y="2"/>
                </a:moveTo>
                <a:lnTo>
                  <a:pt x="0" y="50"/>
                </a:lnTo>
                <a:lnTo>
                  <a:pt x="1408" y="50"/>
                </a:lnTo>
                <a:lnTo>
                  <a:pt x="1408" y="0"/>
                </a:lnTo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 sz="16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0264" name="Freeform 28"/>
          <p:cNvSpPr>
            <a:spLocks/>
          </p:cNvSpPr>
          <p:nvPr/>
        </p:nvSpPr>
        <p:spPr bwMode="auto">
          <a:xfrm>
            <a:off x="6169025" y="5727700"/>
            <a:ext cx="1989138" cy="77788"/>
          </a:xfrm>
          <a:custGeom>
            <a:avLst/>
            <a:gdLst>
              <a:gd name="T0" fmla="*/ 0 w 1409"/>
              <a:gd name="T1" fmla="*/ 0 h 49"/>
              <a:gd name="T2" fmla="*/ 0 w 1409"/>
              <a:gd name="T3" fmla="*/ 2147483646 h 49"/>
              <a:gd name="T4" fmla="*/ 2147483646 w 1409"/>
              <a:gd name="T5" fmla="*/ 2147483646 h 49"/>
              <a:gd name="T6" fmla="*/ 2147483646 w 1409"/>
              <a:gd name="T7" fmla="*/ 2147483646 h 49"/>
              <a:gd name="T8" fmla="*/ 0 60000 65536"/>
              <a:gd name="T9" fmla="*/ 0 60000 65536"/>
              <a:gd name="T10" fmla="*/ 0 60000 65536"/>
              <a:gd name="T11" fmla="*/ 0 60000 65536"/>
              <a:gd name="T12" fmla="*/ 0 w 1409"/>
              <a:gd name="T13" fmla="*/ 0 h 49"/>
              <a:gd name="T14" fmla="*/ 1409 w 1409"/>
              <a:gd name="T15" fmla="*/ 49 h 4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409" h="49">
                <a:moveTo>
                  <a:pt x="0" y="0"/>
                </a:moveTo>
                <a:lnTo>
                  <a:pt x="0" y="48"/>
                </a:lnTo>
                <a:lnTo>
                  <a:pt x="1408" y="48"/>
                </a:lnTo>
                <a:lnTo>
                  <a:pt x="1408" y="8"/>
                </a:lnTo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 sz="16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0265" name="Line 30"/>
          <p:cNvSpPr>
            <a:spLocks noChangeShapeType="1"/>
          </p:cNvSpPr>
          <p:nvPr/>
        </p:nvSpPr>
        <p:spPr bwMode="auto">
          <a:xfrm>
            <a:off x="5454650" y="4897438"/>
            <a:ext cx="6635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cs-CZ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266" name="Line 31"/>
          <p:cNvSpPr>
            <a:spLocks noChangeShapeType="1"/>
          </p:cNvSpPr>
          <p:nvPr/>
        </p:nvSpPr>
        <p:spPr bwMode="auto">
          <a:xfrm>
            <a:off x="5441950" y="4843463"/>
            <a:ext cx="0" cy="101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267" name="Line 32"/>
          <p:cNvSpPr>
            <a:spLocks noChangeShapeType="1"/>
          </p:cNvSpPr>
          <p:nvPr/>
        </p:nvSpPr>
        <p:spPr bwMode="auto">
          <a:xfrm>
            <a:off x="6149975" y="4846638"/>
            <a:ext cx="0" cy="101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268" name="Line 33"/>
          <p:cNvSpPr>
            <a:spLocks noChangeShapeType="1"/>
          </p:cNvSpPr>
          <p:nvPr/>
        </p:nvSpPr>
        <p:spPr bwMode="auto">
          <a:xfrm>
            <a:off x="5732463" y="4762500"/>
            <a:ext cx="0" cy="254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cs-CZ"/>
          </a:p>
        </p:txBody>
      </p:sp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7778587"/>
              </p:ext>
            </p:extLst>
          </p:nvPr>
        </p:nvGraphicFramePr>
        <p:xfrm>
          <a:off x="107504" y="1700808"/>
          <a:ext cx="3960442" cy="3528392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512168"/>
                <a:gridCol w="1224137"/>
                <a:gridCol w="1224137"/>
              </a:tblGrid>
              <a:tr h="576064">
                <a:tc>
                  <a:txBody>
                    <a:bodyPr/>
                    <a:lstStyle/>
                    <a:p>
                      <a:pPr algn="r"/>
                      <a:endParaRPr lang="cs-CZ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No. </a:t>
                      </a:r>
                      <a:r>
                        <a:rPr lang="cs-CZ" sz="1600" dirty="0" err="1" smtClean="0"/>
                        <a:t>of</a:t>
                      </a:r>
                      <a:endParaRPr lang="cs-CZ" sz="1600" dirty="0" smtClean="0"/>
                    </a:p>
                    <a:p>
                      <a:pPr algn="ctr"/>
                      <a:r>
                        <a:rPr lang="cs-CZ" sz="1600" dirty="0" err="1" smtClean="0"/>
                        <a:t>Events</a:t>
                      </a:r>
                      <a:endParaRPr lang="cs-CZ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err="1" smtClean="0"/>
                        <a:t>Patient</a:t>
                      </a:r>
                      <a:r>
                        <a:rPr lang="cs-CZ" sz="1600" dirty="0" smtClean="0"/>
                        <a:t>-</a:t>
                      </a:r>
                    </a:p>
                    <a:p>
                      <a:pPr algn="ctr"/>
                      <a:r>
                        <a:rPr lang="cs-CZ" sz="1600" dirty="0" err="1" smtClean="0"/>
                        <a:t>years</a:t>
                      </a:r>
                      <a:endParaRPr lang="cs-CZ" sz="1600" dirty="0" smtClean="0"/>
                    </a:p>
                  </a:txBody>
                  <a:tcPr anchor="ctr"/>
                </a:tc>
              </a:tr>
              <a:tr h="737318">
                <a:tc>
                  <a:txBody>
                    <a:bodyPr/>
                    <a:lstStyle/>
                    <a:p>
                      <a:pPr algn="r"/>
                      <a:r>
                        <a:rPr lang="cs-CZ" sz="1600" b="1" dirty="0" err="1" smtClean="0"/>
                        <a:t>AFASAK</a:t>
                      </a:r>
                      <a:endParaRPr lang="cs-CZ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35</a:t>
                      </a:r>
                      <a:endParaRPr lang="cs-CZ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807</a:t>
                      </a:r>
                      <a:endParaRPr lang="cs-CZ" sz="1600" dirty="0"/>
                    </a:p>
                  </a:txBody>
                  <a:tcPr anchor="ctr"/>
                </a:tc>
              </a:tr>
              <a:tr h="737318">
                <a:tc>
                  <a:txBody>
                    <a:bodyPr/>
                    <a:lstStyle/>
                    <a:p>
                      <a:pPr algn="r"/>
                      <a:r>
                        <a:rPr lang="cs-CZ" sz="1600" b="1" dirty="0" err="1" smtClean="0"/>
                        <a:t>SPAF</a:t>
                      </a:r>
                      <a:endParaRPr lang="cs-CZ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65</a:t>
                      </a:r>
                      <a:endParaRPr lang="cs-CZ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1457</a:t>
                      </a:r>
                      <a:endParaRPr lang="cs-CZ" sz="1600" dirty="0"/>
                    </a:p>
                  </a:txBody>
                  <a:tcPr anchor="ctr"/>
                </a:tc>
              </a:tr>
              <a:tr h="737318">
                <a:tc>
                  <a:txBody>
                    <a:bodyPr/>
                    <a:lstStyle/>
                    <a:p>
                      <a:pPr algn="r"/>
                      <a:r>
                        <a:rPr lang="cs-CZ" sz="1600" b="1" dirty="0" err="1" smtClean="0"/>
                        <a:t>EAFT</a:t>
                      </a:r>
                      <a:endParaRPr lang="cs-CZ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130</a:t>
                      </a:r>
                      <a:endParaRPr lang="cs-CZ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838</a:t>
                      </a:r>
                      <a:endParaRPr lang="cs-CZ" sz="1600" dirty="0"/>
                    </a:p>
                  </a:txBody>
                  <a:tcPr anchor="ctr"/>
                </a:tc>
              </a:tr>
              <a:tr h="737318">
                <a:tc>
                  <a:txBody>
                    <a:bodyPr/>
                    <a:lstStyle/>
                    <a:p>
                      <a:pPr algn="r"/>
                      <a:r>
                        <a:rPr lang="cs-CZ" sz="1600" dirty="0" err="1" smtClean="0"/>
                        <a:t>Combined</a:t>
                      </a:r>
                      <a:r>
                        <a:rPr lang="cs-CZ" sz="1600" baseline="30000" dirty="0" smtClean="0"/>
                        <a:t>*</a:t>
                      </a:r>
                      <a:endParaRPr lang="cs-CZ" sz="1600" baseline="30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230</a:t>
                      </a:r>
                      <a:endParaRPr lang="cs-CZ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3102</a:t>
                      </a:r>
                      <a:endParaRPr lang="cs-CZ" sz="1600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600" dirty="0" smtClean="0"/>
              <a:t>Warfarin v prevenci CMP: </a:t>
            </a:r>
            <a:br>
              <a:rPr lang="cs-CZ" altLang="cs-CZ" sz="3600" dirty="0" smtClean="0"/>
            </a:br>
            <a:r>
              <a:rPr lang="cs-CZ" altLang="cs-CZ" sz="3600" dirty="0" err="1" smtClean="0"/>
              <a:t>Poolovaná</a:t>
            </a:r>
            <a:r>
              <a:rPr lang="cs-CZ" altLang="cs-CZ" sz="3600" dirty="0" smtClean="0"/>
              <a:t> analýza</a:t>
            </a:r>
            <a:endParaRPr lang="en-US" altLang="cs-CZ" sz="3600" dirty="0" smtClean="0"/>
          </a:p>
        </p:txBody>
      </p:sp>
      <p:sp>
        <p:nvSpPr>
          <p:cNvPr id="7" name="Zástupný symbol pro text 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b="1" baseline="30000" dirty="0" smtClean="0">
                <a:solidFill>
                  <a:srgbClr val="FF0000"/>
                </a:solidFill>
              </a:rPr>
              <a:t>*</a:t>
            </a:r>
            <a:r>
              <a:rPr lang="en-US" b="1" dirty="0" smtClean="0">
                <a:solidFill>
                  <a:srgbClr val="FF0000"/>
                </a:solidFill>
              </a:rPr>
              <a:t>Total risk reduction for all 5</a:t>
            </a:r>
            <a:r>
              <a:rPr lang="cs-CZ" b="1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studies combined is 68%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13318" name="Rectangle 1030"/>
          <p:cNvSpPr>
            <a:spLocks noChangeArrowheads="1"/>
          </p:cNvSpPr>
          <p:nvPr/>
        </p:nvSpPr>
        <p:spPr bwMode="auto">
          <a:xfrm>
            <a:off x="4137025" y="1932325"/>
            <a:ext cx="4019550" cy="3532188"/>
          </a:xfrm>
          <a:prstGeom prst="rect">
            <a:avLst/>
          </a:prstGeom>
          <a:solidFill>
            <a:srgbClr val="F3E7E7"/>
          </a:solidFill>
          <a:ln>
            <a:noFill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  <a:defRPr sz="30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  <a:defRPr sz="23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5000"/>
              </a:spcBef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cs-CZ" sz="1800">
              <a:latin typeface="+mn-lt"/>
            </a:endParaRPr>
          </a:p>
        </p:txBody>
      </p:sp>
      <p:sp>
        <p:nvSpPr>
          <p:cNvPr id="13319" name="Line 1031"/>
          <p:cNvSpPr>
            <a:spLocks noChangeShapeType="1"/>
          </p:cNvSpPr>
          <p:nvPr/>
        </p:nvSpPr>
        <p:spPr bwMode="auto">
          <a:xfrm>
            <a:off x="6146800" y="1938675"/>
            <a:ext cx="0" cy="35194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cs-CZ">
              <a:latin typeface="+mn-lt"/>
            </a:endParaRPr>
          </a:p>
        </p:txBody>
      </p:sp>
      <p:sp>
        <p:nvSpPr>
          <p:cNvPr id="13320" name="Line 1032"/>
          <p:cNvSpPr>
            <a:spLocks noChangeShapeType="1"/>
          </p:cNvSpPr>
          <p:nvPr/>
        </p:nvSpPr>
        <p:spPr bwMode="auto">
          <a:xfrm>
            <a:off x="5141913" y="1938675"/>
            <a:ext cx="0" cy="3517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cs-CZ">
              <a:latin typeface="+mn-lt"/>
            </a:endParaRPr>
          </a:p>
        </p:txBody>
      </p:sp>
      <p:sp>
        <p:nvSpPr>
          <p:cNvPr id="13321" name="Line 1033"/>
          <p:cNvSpPr>
            <a:spLocks noChangeShapeType="1"/>
          </p:cNvSpPr>
          <p:nvPr/>
        </p:nvSpPr>
        <p:spPr bwMode="auto">
          <a:xfrm>
            <a:off x="7185025" y="1938675"/>
            <a:ext cx="0" cy="3530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cs-CZ">
              <a:latin typeface="+mn-lt"/>
            </a:endParaRPr>
          </a:p>
        </p:txBody>
      </p:sp>
      <p:sp>
        <p:nvSpPr>
          <p:cNvPr id="455690" name="Rectangle 1034"/>
          <p:cNvSpPr>
            <a:spLocks noChangeArrowheads="1"/>
          </p:cNvSpPr>
          <p:nvPr/>
        </p:nvSpPr>
        <p:spPr bwMode="auto">
          <a:xfrm>
            <a:off x="3851919" y="5441519"/>
            <a:ext cx="4678396" cy="33598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>
              <a:tabLst>
                <a:tab pos="1166813" algn="ctr"/>
                <a:tab pos="2155825" algn="ctr"/>
                <a:tab pos="3233738" algn="ctr"/>
                <a:tab pos="4213225" algn="ctr"/>
              </a:tabLst>
              <a:defRPr/>
            </a:pPr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100</a:t>
            </a:r>
            <a:r>
              <a:rPr lang="cs-CZ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	</a:t>
            </a:r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50</a:t>
            </a:r>
            <a:r>
              <a:rPr lang="cs-CZ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	</a:t>
            </a:r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0</a:t>
            </a:r>
            <a:r>
              <a:rPr lang="cs-CZ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	</a:t>
            </a:r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-50</a:t>
            </a:r>
            <a:r>
              <a:rPr lang="cs-CZ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	</a:t>
            </a:r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-</a:t>
            </a:r>
            <a:r>
              <a:rPr 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100</a:t>
            </a:r>
          </a:p>
        </p:txBody>
      </p:sp>
      <p:sp>
        <p:nvSpPr>
          <p:cNvPr id="13323" name="Line 1035"/>
          <p:cNvSpPr>
            <a:spLocks noChangeShapeType="1"/>
          </p:cNvSpPr>
          <p:nvPr/>
        </p:nvSpPr>
        <p:spPr bwMode="auto">
          <a:xfrm>
            <a:off x="4498975" y="2249825"/>
            <a:ext cx="1477963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cs-CZ">
              <a:latin typeface="+mn-lt"/>
            </a:endParaRPr>
          </a:p>
        </p:txBody>
      </p:sp>
      <p:sp>
        <p:nvSpPr>
          <p:cNvPr id="13324" name="Line 1036"/>
          <p:cNvSpPr>
            <a:spLocks noChangeShapeType="1"/>
          </p:cNvSpPr>
          <p:nvPr/>
        </p:nvSpPr>
        <p:spPr bwMode="auto">
          <a:xfrm>
            <a:off x="4216400" y="2843550"/>
            <a:ext cx="1117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cs-CZ">
              <a:latin typeface="+mn-lt"/>
            </a:endParaRPr>
          </a:p>
        </p:txBody>
      </p:sp>
      <p:sp>
        <p:nvSpPr>
          <p:cNvPr id="13325" name="Line 1037"/>
          <p:cNvSpPr>
            <a:spLocks noChangeShapeType="1"/>
          </p:cNvSpPr>
          <p:nvPr/>
        </p:nvSpPr>
        <p:spPr bwMode="auto">
          <a:xfrm>
            <a:off x="4498975" y="3410288"/>
            <a:ext cx="30130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cs-CZ">
              <a:latin typeface="+mn-lt"/>
            </a:endParaRPr>
          </a:p>
        </p:txBody>
      </p:sp>
      <p:sp>
        <p:nvSpPr>
          <p:cNvPr id="13326" name="Line 1038"/>
          <p:cNvSpPr>
            <a:spLocks noChangeShapeType="1"/>
          </p:cNvSpPr>
          <p:nvPr/>
        </p:nvSpPr>
        <p:spPr bwMode="auto">
          <a:xfrm>
            <a:off x="4351338" y="4019888"/>
            <a:ext cx="15017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cs-CZ">
              <a:latin typeface="+mn-lt"/>
            </a:endParaRPr>
          </a:p>
        </p:txBody>
      </p:sp>
      <p:sp>
        <p:nvSpPr>
          <p:cNvPr id="13327" name="Line 1039"/>
          <p:cNvSpPr>
            <a:spLocks noChangeShapeType="1"/>
          </p:cNvSpPr>
          <p:nvPr/>
        </p:nvSpPr>
        <p:spPr bwMode="auto">
          <a:xfrm>
            <a:off x="4340225" y="4594563"/>
            <a:ext cx="103822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cs-CZ">
              <a:latin typeface="+mn-lt"/>
            </a:endParaRPr>
          </a:p>
        </p:txBody>
      </p:sp>
      <p:sp>
        <p:nvSpPr>
          <p:cNvPr id="13328" name="Line 1040"/>
          <p:cNvSpPr>
            <a:spLocks noChangeShapeType="1"/>
          </p:cNvSpPr>
          <p:nvPr/>
        </p:nvSpPr>
        <p:spPr bwMode="auto">
          <a:xfrm>
            <a:off x="4543425" y="5170825"/>
            <a:ext cx="620713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cs-CZ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3329" name="Line 1041"/>
          <p:cNvSpPr>
            <a:spLocks noChangeShapeType="1"/>
          </p:cNvSpPr>
          <p:nvPr/>
        </p:nvSpPr>
        <p:spPr bwMode="auto">
          <a:xfrm>
            <a:off x="4487863" y="2199025"/>
            <a:ext cx="0" cy="101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cs-CZ">
              <a:latin typeface="+mn-lt"/>
            </a:endParaRPr>
          </a:p>
        </p:txBody>
      </p:sp>
      <p:sp>
        <p:nvSpPr>
          <p:cNvPr id="13330" name="Line 1042"/>
          <p:cNvSpPr>
            <a:spLocks noChangeShapeType="1"/>
          </p:cNvSpPr>
          <p:nvPr/>
        </p:nvSpPr>
        <p:spPr bwMode="auto">
          <a:xfrm>
            <a:off x="5992813" y="2199025"/>
            <a:ext cx="0" cy="101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cs-CZ">
              <a:latin typeface="+mn-lt"/>
            </a:endParaRPr>
          </a:p>
        </p:txBody>
      </p:sp>
      <p:sp>
        <p:nvSpPr>
          <p:cNvPr id="13332" name="Line 1044"/>
          <p:cNvSpPr>
            <a:spLocks noChangeShapeType="1"/>
          </p:cNvSpPr>
          <p:nvPr/>
        </p:nvSpPr>
        <p:spPr bwMode="auto">
          <a:xfrm>
            <a:off x="5348288" y="2792750"/>
            <a:ext cx="0" cy="101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cs-CZ">
              <a:latin typeface="+mn-lt"/>
            </a:endParaRPr>
          </a:p>
        </p:txBody>
      </p:sp>
      <p:sp>
        <p:nvSpPr>
          <p:cNvPr id="13333" name="Line 1045"/>
          <p:cNvSpPr>
            <a:spLocks noChangeShapeType="1"/>
          </p:cNvSpPr>
          <p:nvPr/>
        </p:nvSpPr>
        <p:spPr bwMode="auto">
          <a:xfrm>
            <a:off x="4491038" y="3359488"/>
            <a:ext cx="0" cy="10160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cs-CZ">
              <a:latin typeface="+mn-lt"/>
            </a:endParaRPr>
          </a:p>
        </p:txBody>
      </p:sp>
      <p:sp>
        <p:nvSpPr>
          <p:cNvPr id="13334" name="Line 1046"/>
          <p:cNvSpPr>
            <a:spLocks noChangeShapeType="1"/>
          </p:cNvSpPr>
          <p:nvPr/>
        </p:nvSpPr>
        <p:spPr bwMode="auto">
          <a:xfrm>
            <a:off x="7519988" y="3359488"/>
            <a:ext cx="0" cy="101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cs-CZ">
              <a:latin typeface="+mn-lt"/>
            </a:endParaRPr>
          </a:p>
        </p:txBody>
      </p:sp>
      <p:sp>
        <p:nvSpPr>
          <p:cNvPr id="13335" name="Line 1047"/>
          <p:cNvSpPr>
            <a:spLocks noChangeShapeType="1"/>
          </p:cNvSpPr>
          <p:nvPr/>
        </p:nvSpPr>
        <p:spPr bwMode="auto">
          <a:xfrm>
            <a:off x="4340225" y="3969088"/>
            <a:ext cx="0" cy="101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cs-CZ">
              <a:latin typeface="+mn-lt"/>
            </a:endParaRPr>
          </a:p>
        </p:txBody>
      </p:sp>
      <p:sp>
        <p:nvSpPr>
          <p:cNvPr id="13336" name="Line 1048"/>
          <p:cNvSpPr>
            <a:spLocks noChangeShapeType="1"/>
          </p:cNvSpPr>
          <p:nvPr/>
        </p:nvSpPr>
        <p:spPr bwMode="auto">
          <a:xfrm>
            <a:off x="5861050" y="3969088"/>
            <a:ext cx="0" cy="101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cs-CZ">
              <a:latin typeface="+mn-lt"/>
            </a:endParaRPr>
          </a:p>
        </p:txBody>
      </p:sp>
      <p:sp>
        <p:nvSpPr>
          <p:cNvPr id="13337" name="Line 1049"/>
          <p:cNvSpPr>
            <a:spLocks noChangeShapeType="1"/>
          </p:cNvSpPr>
          <p:nvPr/>
        </p:nvSpPr>
        <p:spPr bwMode="auto">
          <a:xfrm>
            <a:off x="4324350" y="4543763"/>
            <a:ext cx="0" cy="101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cs-CZ">
              <a:latin typeface="+mn-lt"/>
            </a:endParaRPr>
          </a:p>
        </p:txBody>
      </p:sp>
      <p:sp>
        <p:nvSpPr>
          <p:cNvPr id="13338" name="Line 1050"/>
          <p:cNvSpPr>
            <a:spLocks noChangeShapeType="1"/>
          </p:cNvSpPr>
          <p:nvPr/>
        </p:nvSpPr>
        <p:spPr bwMode="auto">
          <a:xfrm>
            <a:off x="5394325" y="4543763"/>
            <a:ext cx="0" cy="101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cs-CZ">
              <a:latin typeface="+mn-lt"/>
            </a:endParaRPr>
          </a:p>
        </p:txBody>
      </p:sp>
      <p:sp>
        <p:nvSpPr>
          <p:cNvPr id="13339" name="Line 1051"/>
          <p:cNvSpPr>
            <a:spLocks noChangeShapeType="1"/>
          </p:cNvSpPr>
          <p:nvPr/>
        </p:nvSpPr>
        <p:spPr bwMode="auto">
          <a:xfrm>
            <a:off x="4532313" y="5120025"/>
            <a:ext cx="0" cy="101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cs-CZ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3340" name="Line 1052"/>
          <p:cNvSpPr>
            <a:spLocks noChangeShapeType="1"/>
          </p:cNvSpPr>
          <p:nvPr/>
        </p:nvSpPr>
        <p:spPr bwMode="auto">
          <a:xfrm>
            <a:off x="5183188" y="5120025"/>
            <a:ext cx="0" cy="101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cs-CZ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3341" name="Line 1053"/>
          <p:cNvSpPr>
            <a:spLocks noChangeShapeType="1"/>
          </p:cNvSpPr>
          <p:nvPr/>
        </p:nvSpPr>
        <p:spPr bwMode="auto">
          <a:xfrm>
            <a:off x="4984750" y="2122825"/>
            <a:ext cx="0" cy="254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cs-CZ">
              <a:latin typeface="+mn-lt"/>
            </a:endParaRPr>
          </a:p>
        </p:txBody>
      </p:sp>
      <p:sp>
        <p:nvSpPr>
          <p:cNvPr id="13342" name="Line 1054"/>
          <p:cNvSpPr>
            <a:spLocks noChangeShapeType="1"/>
          </p:cNvSpPr>
          <p:nvPr/>
        </p:nvSpPr>
        <p:spPr bwMode="auto">
          <a:xfrm>
            <a:off x="4403725" y="2716550"/>
            <a:ext cx="0" cy="254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cs-CZ">
              <a:latin typeface="+mn-lt"/>
            </a:endParaRPr>
          </a:p>
        </p:txBody>
      </p:sp>
      <p:sp>
        <p:nvSpPr>
          <p:cNvPr id="13343" name="Line 1055"/>
          <p:cNvSpPr>
            <a:spLocks noChangeShapeType="1"/>
          </p:cNvSpPr>
          <p:nvPr/>
        </p:nvSpPr>
        <p:spPr bwMode="auto">
          <a:xfrm>
            <a:off x="5273675" y="3283288"/>
            <a:ext cx="0" cy="254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cs-CZ">
              <a:latin typeface="+mn-lt"/>
            </a:endParaRPr>
          </a:p>
        </p:txBody>
      </p:sp>
      <p:sp>
        <p:nvSpPr>
          <p:cNvPr id="13344" name="Line 1056"/>
          <p:cNvSpPr>
            <a:spLocks noChangeShapeType="1"/>
          </p:cNvSpPr>
          <p:nvPr/>
        </p:nvSpPr>
        <p:spPr bwMode="auto">
          <a:xfrm>
            <a:off x="4837113" y="3892888"/>
            <a:ext cx="0" cy="254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cs-CZ">
              <a:latin typeface="+mn-lt"/>
            </a:endParaRPr>
          </a:p>
        </p:txBody>
      </p:sp>
      <p:sp>
        <p:nvSpPr>
          <p:cNvPr id="13345" name="Line 1057"/>
          <p:cNvSpPr>
            <a:spLocks noChangeShapeType="1"/>
          </p:cNvSpPr>
          <p:nvPr/>
        </p:nvSpPr>
        <p:spPr bwMode="auto">
          <a:xfrm>
            <a:off x="4565650" y="4467563"/>
            <a:ext cx="0" cy="254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cs-CZ">
              <a:latin typeface="+mn-lt"/>
            </a:endParaRPr>
          </a:p>
        </p:txBody>
      </p:sp>
      <p:sp>
        <p:nvSpPr>
          <p:cNvPr id="13346" name="Line 1058"/>
          <p:cNvSpPr>
            <a:spLocks noChangeShapeType="1"/>
          </p:cNvSpPr>
          <p:nvPr/>
        </p:nvSpPr>
        <p:spPr bwMode="auto">
          <a:xfrm>
            <a:off x="4840288" y="5043825"/>
            <a:ext cx="0" cy="254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cs-CZ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3347" name="Rectangle 1059"/>
          <p:cNvSpPr>
            <a:spLocks noChangeArrowheads="1"/>
          </p:cNvSpPr>
          <p:nvPr/>
        </p:nvSpPr>
        <p:spPr bwMode="auto">
          <a:xfrm>
            <a:off x="4249243" y="5829315"/>
            <a:ext cx="1762917" cy="3359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/>
            <a:r>
              <a:rPr lang="en-US" altLang="cs-CZ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Warfarin Better</a:t>
            </a:r>
          </a:p>
        </p:txBody>
      </p:sp>
      <p:sp>
        <p:nvSpPr>
          <p:cNvPr id="455716" name="Rectangle 1060"/>
          <p:cNvSpPr>
            <a:spLocks noChangeArrowheads="1"/>
          </p:cNvSpPr>
          <p:nvPr/>
        </p:nvSpPr>
        <p:spPr bwMode="auto">
          <a:xfrm>
            <a:off x="6300192" y="5829315"/>
            <a:ext cx="1765739" cy="33598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algn="ctr">
              <a:defRPr/>
            </a:pPr>
            <a:r>
              <a:rPr lang="en-US" sz="1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Warfarin</a:t>
            </a:r>
            <a:r>
              <a:rPr 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Worse</a:t>
            </a:r>
          </a:p>
        </p:txBody>
      </p:sp>
      <p:sp>
        <p:nvSpPr>
          <p:cNvPr id="13349" name="Rectangle 1061"/>
          <p:cNvSpPr>
            <a:spLocks noChangeArrowheads="1"/>
          </p:cNvSpPr>
          <p:nvPr/>
        </p:nvSpPr>
        <p:spPr bwMode="auto">
          <a:xfrm>
            <a:off x="4860032" y="1471330"/>
            <a:ext cx="2532872" cy="397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/>
            <a:r>
              <a:rPr lang="en-US" altLang="cs-CZ" sz="2000" dirty="0">
                <a:solidFill>
                  <a:schemeClr val="tx2"/>
                </a:solidFill>
                <a:latin typeface="+mn-lt"/>
              </a:rPr>
              <a:t>Risk Reduction, %</a:t>
            </a:r>
          </a:p>
        </p:txBody>
      </p:sp>
      <p:sp>
        <p:nvSpPr>
          <p:cNvPr id="13350" name="Freeform 1062"/>
          <p:cNvSpPr>
            <a:spLocks/>
          </p:cNvSpPr>
          <p:nvPr/>
        </p:nvSpPr>
        <p:spPr bwMode="auto">
          <a:xfrm>
            <a:off x="4140200" y="5757307"/>
            <a:ext cx="1987550" cy="77788"/>
          </a:xfrm>
          <a:custGeom>
            <a:avLst/>
            <a:gdLst>
              <a:gd name="T0" fmla="*/ 0 w 1409"/>
              <a:gd name="T1" fmla="*/ 0 h 49"/>
              <a:gd name="T2" fmla="*/ 0 w 1409"/>
              <a:gd name="T3" fmla="*/ 2147483646 h 49"/>
              <a:gd name="T4" fmla="*/ 2147483646 w 1409"/>
              <a:gd name="T5" fmla="*/ 2147483646 h 49"/>
              <a:gd name="T6" fmla="*/ 2147483646 w 1409"/>
              <a:gd name="T7" fmla="*/ 2147483646 h 49"/>
              <a:gd name="T8" fmla="*/ 0 60000 65536"/>
              <a:gd name="T9" fmla="*/ 0 60000 65536"/>
              <a:gd name="T10" fmla="*/ 0 60000 65536"/>
              <a:gd name="T11" fmla="*/ 0 60000 65536"/>
              <a:gd name="T12" fmla="*/ 0 w 1409"/>
              <a:gd name="T13" fmla="*/ 0 h 49"/>
              <a:gd name="T14" fmla="*/ 1409 w 1409"/>
              <a:gd name="T15" fmla="*/ 49 h 4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409" h="49">
                <a:moveTo>
                  <a:pt x="0" y="0"/>
                </a:moveTo>
                <a:lnTo>
                  <a:pt x="0" y="48"/>
                </a:lnTo>
                <a:lnTo>
                  <a:pt x="1408" y="48"/>
                </a:lnTo>
                <a:lnTo>
                  <a:pt x="1408" y="2"/>
                </a:lnTo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3351" name="Freeform 1063"/>
          <p:cNvSpPr>
            <a:spLocks/>
          </p:cNvSpPr>
          <p:nvPr/>
        </p:nvSpPr>
        <p:spPr bwMode="auto">
          <a:xfrm>
            <a:off x="6169025" y="5757307"/>
            <a:ext cx="1989138" cy="77788"/>
          </a:xfrm>
          <a:custGeom>
            <a:avLst/>
            <a:gdLst>
              <a:gd name="T0" fmla="*/ 0 w 1409"/>
              <a:gd name="T1" fmla="*/ 0 h 49"/>
              <a:gd name="T2" fmla="*/ 0 w 1409"/>
              <a:gd name="T3" fmla="*/ 2147483646 h 49"/>
              <a:gd name="T4" fmla="*/ 2147483646 w 1409"/>
              <a:gd name="T5" fmla="*/ 2147483646 h 49"/>
              <a:gd name="T6" fmla="*/ 2147483646 w 1409"/>
              <a:gd name="T7" fmla="*/ 2147483646 h 49"/>
              <a:gd name="T8" fmla="*/ 0 60000 65536"/>
              <a:gd name="T9" fmla="*/ 0 60000 65536"/>
              <a:gd name="T10" fmla="*/ 0 60000 65536"/>
              <a:gd name="T11" fmla="*/ 0 60000 65536"/>
              <a:gd name="T12" fmla="*/ 0 w 1409"/>
              <a:gd name="T13" fmla="*/ 0 h 49"/>
              <a:gd name="T14" fmla="*/ 1409 w 1409"/>
              <a:gd name="T15" fmla="*/ 49 h 4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409" h="49">
                <a:moveTo>
                  <a:pt x="0" y="0"/>
                </a:moveTo>
                <a:lnTo>
                  <a:pt x="0" y="48"/>
                </a:lnTo>
                <a:lnTo>
                  <a:pt x="1408" y="48"/>
                </a:lnTo>
                <a:lnTo>
                  <a:pt x="1408" y="8"/>
                </a:lnTo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graphicFrame>
        <p:nvGraphicFramePr>
          <p:cNvPr id="54" name="Tabulka 5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6217206"/>
              </p:ext>
            </p:extLst>
          </p:nvPr>
        </p:nvGraphicFramePr>
        <p:xfrm>
          <a:off x="107505" y="1340768"/>
          <a:ext cx="4029519" cy="4115502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512167"/>
                <a:gridCol w="1258676"/>
                <a:gridCol w="1258676"/>
              </a:tblGrid>
              <a:tr h="370840">
                <a:tc>
                  <a:txBody>
                    <a:bodyPr/>
                    <a:lstStyle/>
                    <a:p>
                      <a:pPr algn="r"/>
                      <a:endParaRPr lang="cs-CZ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No. </a:t>
                      </a:r>
                      <a:r>
                        <a:rPr lang="cs-CZ" sz="1600" dirty="0" err="1" smtClean="0"/>
                        <a:t>of</a:t>
                      </a:r>
                      <a:endParaRPr lang="cs-CZ" sz="1600" dirty="0" smtClean="0"/>
                    </a:p>
                    <a:p>
                      <a:pPr algn="ctr"/>
                      <a:r>
                        <a:rPr lang="cs-CZ" sz="1600" dirty="0" err="1" smtClean="0"/>
                        <a:t>Events</a:t>
                      </a:r>
                      <a:endParaRPr lang="cs-CZ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err="1" smtClean="0"/>
                        <a:t>Patient</a:t>
                      </a:r>
                      <a:r>
                        <a:rPr lang="cs-CZ" sz="1600" dirty="0" smtClean="0"/>
                        <a:t>-</a:t>
                      </a:r>
                    </a:p>
                    <a:p>
                      <a:pPr algn="ctr"/>
                      <a:r>
                        <a:rPr lang="cs-CZ" sz="1600" dirty="0" err="1" smtClean="0"/>
                        <a:t>years</a:t>
                      </a:r>
                      <a:endParaRPr lang="cs-CZ" sz="1600" dirty="0"/>
                    </a:p>
                  </a:txBody>
                  <a:tcPr anchor="ctr"/>
                </a:tc>
              </a:tr>
              <a:tr h="589397">
                <a:tc>
                  <a:txBody>
                    <a:bodyPr/>
                    <a:lstStyle/>
                    <a:p>
                      <a:pPr algn="r"/>
                      <a:r>
                        <a:rPr lang="cs-CZ" sz="1600" b="1" dirty="0" err="1" smtClean="0"/>
                        <a:t>AFASAK</a:t>
                      </a:r>
                      <a:endParaRPr lang="cs-CZ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27</a:t>
                      </a:r>
                      <a:endParaRPr lang="cs-CZ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811</a:t>
                      </a:r>
                      <a:endParaRPr lang="cs-CZ" sz="1600" dirty="0"/>
                    </a:p>
                  </a:txBody>
                  <a:tcPr anchor="ctr"/>
                </a:tc>
              </a:tr>
              <a:tr h="589397">
                <a:tc>
                  <a:txBody>
                    <a:bodyPr/>
                    <a:lstStyle/>
                    <a:p>
                      <a:pPr algn="r"/>
                      <a:r>
                        <a:rPr lang="cs-CZ" sz="1600" b="1" dirty="0" err="1" smtClean="0"/>
                        <a:t>BAATAF</a:t>
                      </a:r>
                      <a:endParaRPr lang="cs-CZ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15</a:t>
                      </a:r>
                      <a:endParaRPr lang="cs-CZ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922</a:t>
                      </a:r>
                      <a:endParaRPr lang="cs-CZ" sz="1600" dirty="0"/>
                    </a:p>
                  </a:txBody>
                  <a:tcPr anchor="ctr"/>
                </a:tc>
              </a:tr>
              <a:tr h="589397">
                <a:tc>
                  <a:txBody>
                    <a:bodyPr/>
                    <a:lstStyle/>
                    <a:p>
                      <a:pPr algn="r"/>
                      <a:r>
                        <a:rPr lang="cs-CZ" sz="1600" b="1" dirty="0" err="1" smtClean="0"/>
                        <a:t>CAFA</a:t>
                      </a:r>
                      <a:endParaRPr lang="cs-CZ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14</a:t>
                      </a:r>
                      <a:endParaRPr lang="cs-CZ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478</a:t>
                      </a:r>
                      <a:endParaRPr lang="cs-CZ" sz="1600" dirty="0"/>
                    </a:p>
                  </a:txBody>
                  <a:tcPr anchor="ctr"/>
                </a:tc>
              </a:tr>
              <a:tr h="589397">
                <a:tc>
                  <a:txBody>
                    <a:bodyPr/>
                    <a:lstStyle/>
                    <a:p>
                      <a:pPr algn="r"/>
                      <a:r>
                        <a:rPr lang="cs-CZ" sz="1600" b="1" dirty="0" err="1" smtClean="0"/>
                        <a:t>SPAF</a:t>
                      </a:r>
                      <a:endParaRPr lang="cs-CZ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23</a:t>
                      </a:r>
                      <a:endParaRPr lang="cs-CZ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508</a:t>
                      </a:r>
                      <a:endParaRPr lang="cs-CZ" sz="1600" dirty="0"/>
                    </a:p>
                  </a:txBody>
                  <a:tcPr anchor="ctr"/>
                </a:tc>
              </a:tr>
              <a:tr h="589397">
                <a:tc>
                  <a:txBody>
                    <a:bodyPr/>
                    <a:lstStyle/>
                    <a:p>
                      <a:pPr algn="r"/>
                      <a:r>
                        <a:rPr lang="cs-CZ" sz="1600" b="1" dirty="0" err="1" smtClean="0"/>
                        <a:t>SPINAF</a:t>
                      </a:r>
                      <a:endParaRPr lang="cs-CZ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29</a:t>
                      </a:r>
                      <a:endParaRPr lang="cs-CZ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972</a:t>
                      </a:r>
                      <a:endParaRPr lang="cs-CZ" sz="1600" dirty="0"/>
                    </a:p>
                  </a:txBody>
                  <a:tcPr anchor="ctr"/>
                </a:tc>
              </a:tr>
              <a:tr h="589397">
                <a:tc>
                  <a:txBody>
                    <a:bodyPr/>
                    <a:lstStyle/>
                    <a:p>
                      <a:pPr algn="r"/>
                      <a:r>
                        <a:rPr lang="cs-CZ" sz="1600" dirty="0" err="1" smtClean="0"/>
                        <a:t>Combined</a:t>
                      </a:r>
                      <a:r>
                        <a:rPr lang="cs-CZ" sz="1600" baseline="30000" dirty="0" smtClean="0"/>
                        <a:t>*</a:t>
                      </a:r>
                      <a:endParaRPr lang="cs-CZ" sz="1600" baseline="30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108</a:t>
                      </a:r>
                      <a:endParaRPr lang="cs-CZ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3691</a:t>
                      </a:r>
                      <a:endParaRPr lang="cs-CZ" sz="1600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Redukce rizika CMP: Warfarin</a:t>
            </a:r>
            <a:endParaRPr lang="en-GB" altLang="cs-CZ" dirty="0" smtClean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defTabSz="762000">
              <a:lnSpc>
                <a:spcPct val="90000"/>
              </a:lnSpc>
              <a:tabLst>
                <a:tab pos="5470525" algn="l"/>
              </a:tabLst>
              <a:defRPr/>
            </a:pPr>
            <a:r>
              <a:rPr lang="en-GB" altLang="cs-CZ" sz="2400" dirty="0" err="1"/>
              <a:t>Redu</a:t>
            </a:r>
            <a:r>
              <a:rPr lang="cs-CZ" altLang="cs-CZ" sz="2400" dirty="0" err="1"/>
              <a:t>kce</a:t>
            </a:r>
            <a:r>
              <a:rPr lang="cs-CZ" altLang="cs-CZ" sz="2400" dirty="0"/>
              <a:t> relativního rizika CMP</a:t>
            </a:r>
            <a:r>
              <a:rPr lang="cs-CZ" altLang="cs-CZ" sz="2400" dirty="0" smtClean="0"/>
              <a:t>:	</a:t>
            </a:r>
            <a:r>
              <a:rPr lang="en-GB" altLang="cs-CZ" sz="2400" dirty="0" smtClean="0"/>
              <a:t>60 </a:t>
            </a:r>
            <a:r>
              <a:rPr lang="en-GB" altLang="cs-CZ" sz="2400" dirty="0"/>
              <a:t>- 70 %</a:t>
            </a:r>
            <a:endParaRPr lang="cs-CZ" altLang="cs-CZ" sz="2400" dirty="0"/>
          </a:p>
          <a:p>
            <a:pPr marL="0" indent="0" defTabSz="762000">
              <a:lnSpc>
                <a:spcPct val="90000"/>
              </a:lnSpc>
              <a:buNone/>
              <a:tabLst>
                <a:tab pos="5470525" algn="l"/>
              </a:tabLst>
              <a:defRPr/>
            </a:pPr>
            <a:endParaRPr lang="en-GB" altLang="cs-CZ" sz="2400" dirty="0"/>
          </a:p>
          <a:p>
            <a:pPr defTabSz="762000">
              <a:lnSpc>
                <a:spcPct val="90000"/>
              </a:lnSpc>
              <a:tabLst>
                <a:tab pos="5470525" algn="l"/>
              </a:tabLst>
              <a:defRPr/>
            </a:pPr>
            <a:r>
              <a:rPr lang="cs-CZ" altLang="cs-CZ" sz="2400" b="1" i="1" dirty="0"/>
              <a:t>Absolutní redukce rizika</a:t>
            </a:r>
            <a:endParaRPr lang="en-GB" altLang="cs-CZ" sz="2400" b="1" i="1" dirty="0"/>
          </a:p>
          <a:p>
            <a:pPr lvl="1" defTabSz="762000">
              <a:lnSpc>
                <a:spcPct val="90000"/>
              </a:lnSpc>
              <a:tabLst>
                <a:tab pos="5470525" algn="l"/>
              </a:tabLst>
              <a:defRPr/>
            </a:pPr>
            <a:r>
              <a:rPr lang="cs-CZ" altLang="cs-CZ" sz="2400" dirty="0"/>
              <a:t>Primární </a:t>
            </a:r>
            <a:r>
              <a:rPr lang="cs-CZ" altLang="cs-CZ" sz="2400" dirty="0" smtClean="0"/>
              <a:t>prevence	</a:t>
            </a:r>
            <a:r>
              <a:rPr lang="en-GB" altLang="cs-CZ" sz="2400" dirty="0" smtClean="0"/>
              <a:t>2.7 </a:t>
            </a:r>
            <a:r>
              <a:rPr lang="en-GB" altLang="cs-CZ" sz="2400" dirty="0"/>
              <a:t>%</a:t>
            </a:r>
          </a:p>
          <a:p>
            <a:pPr lvl="1" defTabSz="762000">
              <a:lnSpc>
                <a:spcPct val="90000"/>
              </a:lnSpc>
              <a:tabLst>
                <a:tab pos="5470525" algn="l"/>
              </a:tabLst>
              <a:defRPr/>
            </a:pPr>
            <a:r>
              <a:rPr lang="cs-CZ" altLang="cs-CZ" sz="2400" dirty="0"/>
              <a:t>Sekundární </a:t>
            </a:r>
            <a:r>
              <a:rPr lang="cs-CZ" altLang="cs-CZ" sz="2400" dirty="0" smtClean="0"/>
              <a:t>prevence	</a:t>
            </a:r>
            <a:r>
              <a:rPr lang="en-GB" altLang="cs-CZ" sz="2400" dirty="0" smtClean="0"/>
              <a:t>8.4 </a:t>
            </a:r>
            <a:r>
              <a:rPr lang="en-GB" altLang="cs-CZ" sz="2400" dirty="0"/>
              <a:t>%</a:t>
            </a:r>
            <a:endParaRPr lang="cs-CZ" altLang="cs-CZ" sz="2400" dirty="0"/>
          </a:p>
          <a:p>
            <a:pPr marL="471487" lvl="1" indent="0" defTabSz="762000">
              <a:lnSpc>
                <a:spcPct val="90000"/>
              </a:lnSpc>
              <a:buNone/>
              <a:tabLst>
                <a:tab pos="5470525" algn="l"/>
              </a:tabLst>
              <a:defRPr/>
            </a:pPr>
            <a:endParaRPr lang="en-GB" altLang="cs-CZ" sz="2400" dirty="0"/>
          </a:p>
          <a:p>
            <a:pPr defTabSz="762000">
              <a:lnSpc>
                <a:spcPct val="90000"/>
              </a:lnSpc>
              <a:tabLst>
                <a:tab pos="5470525" algn="l"/>
              </a:tabLst>
              <a:defRPr/>
            </a:pPr>
            <a:r>
              <a:rPr lang="cs-CZ" altLang="cs-CZ" sz="2400" b="1" i="1" dirty="0" err="1"/>
              <a:t>NNT</a:t>
            </a:r>
            <a:r>
              <a:rPr lang="cs-CZ" altLang="cs-CZ" sz="2400" b="1" i="1" dirty="0"/>
              <a:t> platné pro 1 rok léčby s výsledkem prevence 1 CMP</a:t>
            </a:r>
            <a:endParaRPr lang="en-GB" altLang="cs-CZ" sz="2400" b="1" i="1" dirty="0"/>
          </a:p>
          <a:p>
            <a:pPr lvl="1" defTabSz="762000">
              <a:lnSpc>
                <a:spcPct val="90000"/>
              </a:lnSpc>
              <a:tabLst>
                <a:tab pos="5470525" algn="l"/>
              </a:tabLst>
              <a:defRPr/>
            </a:pPr>
            <a:r>
              <a:rPr lang="cs-CZ" altLang="cs-CZ" sz="2400" dirty="0"/>
              <a:t>Primární </a:t>
            </a:r>
            <a:r>
              <a:rPr lang="cs-CZ" altLang="cs-CZ" sz="2400" dirty="0" smtClean="0"/>
              <a:t>prevence	</a:t>
            </a:r>
            <a:r>
              <a:rPr lang="en-GB" altLang="cs-CZ" sz="2400" dirty="0" smtClean="0"/>
              <a:t>37</a:t>
            </a:r>
            <a:endParaRPr lang="en-GB" altLang="cs-CZ" sz="2400" dirty="0"/>
          </a:p>
          <a:p>
            <a:pPr lvl="1" defTabSz="762000">
              <a:lnSpc>
                <a:spcPct val="90000"/>
              </a:lnSpc>
              <a:tabLst>
                <a:tab pos="5470525" algn="l"/>
              </a:tabLst>
              <a:defRPr/>
            </a:pPr>
            <a:r>
              <a:rPr lang="cs-CZ" altLang="cs-CZ" sz="2400" dirty="0"/>
              <a:t>Sekundární </a:t>
            </a:r>
            <a:r>
              <a:rPr lang="cs-CZ" altLang="cs-CZ" sz="2400" dirty="0" smtClean="0"/>
              <a:t>prevence	</a:t>
            </a:r>
            <a:r>
              <a:rPr lang="en-GB" altLang="cs-CZ" sz="2400" dirty="0" smtClean="0"/>
              <a:t>12</a:t>
            </a:r>
            <a:endParaRPr lang="en-GB" altLang="cs-CZ" sz="2400" dirty="0"/>
          </a:p>
          <a:p>
            <a:pPr lvl="1" defTabSz="762000">
              <a:lnSpc>
                <a:spcPct val="90000"/>
              </a:lnSpc>
              <a:tabLst>
                <a:tab pos="5470525" algn="l"/>
              </a:tabLst>
              <a:defRPr/>
            </a:pPr>
            <a:r>
              <a:rPr lang="cs-CZ" altLang="cs-CZ" sz="2400" dirty="0" smtClean="0"/>
              <a:t>Celkově	</a:t>
            </a:r>
            <a:r>
              <a:rPr lang="en-GB" altLang="cs-CZ" sz="2400" dirty="0" smtClean="0"/>
              <a:t>25 </a:t>
            </a:r>
            <a:r>
              <a:rPr lang="en-GB" altLang="cs-CZ" sz="2400" dirty="0"/>
              <a:t>(</a:t>
            </a:r>
            <a:r>
              <a:rPr lang="cs-CZ" altLang="cs-CZ" sz="2400" dirty="0"/>
              <a:t>přibližně</a:t>
            </a:r>
            <a:r>
              <a:rPr lang="en-GB" altLang="cs-CZ" sz="2400" dirty="0" smtClean="0"/>
              <a:t>)</a:t>
            </a:r>
            <a:endParaRPr lang="en-GB" altLang="cs-CZ" dirty="0"/>
          </a:p>
        </p:txBody>
      </p:sp>
      <p:sp>
        <p:nvSpPr>
          <p:cNvPr id="7" name="Zástupný symbol pro text 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Nadpis 1"/>
          <p:cNvSpPr>
            <a:spLocks noGrp="1"/>
          </p:cNvSpPr>
          <p:nvPr>
            <p:ph type="title"/>
          </p:nvPr>
        </p:nvSpPr>
        <p:spPr>
          <a:xfrm>
            <a:off x="612775" y="93663"/>
            <a:ext cx="8072438" cy="862012"/>
          </a:xfrm>
        </p:spPr>
        <p:txBody>
          <a:bodyPr/>
          <a:lstStyle/>
          <a:p>
            <a:pPr algn="ctr"/>
            <a:r>
              <a:rPr lang="cs-CZ" altLang="cs-CZ" sz="2400" dirty="0" smtClean="0"/>
              <a:t> </a:t>
            </a:r>
            <a:r>
              <a:rPr lang="cs-CZ" altLang="cs-CZ" sz="2800" dirty="0" smtClean="0"/>
              <a:t>Dokumenty pro léčbu pacientů                 s fibrilací síní a prevenci TE komplikací</a:t>
            </a:r>
          </a:p>
        </p:txBody>
      </p:sp>
      <p:sp>
        <p:nvSpPr>
          <p:cNvPr id="24579" name="Zástupný symbol pro číslo snímku 3"/>
          <p:cNvSpPr>
            <a:spLocks noGrp="1"/>
          </p:cNvSpPr>
          <p:nvPr>
            <p:ph type="sldNum" sz="quarter" idx="4294967295"/>
          </p:nvPr>
        </p:nvSpPr>
        <p:spPr>
          <a:xfrm>
            <a:off x="152400" y="6611938"/>
            <a:ext cx="365125" cy="152400"/>
          </a:xfrm>
          <a:prstGeom prst="rect">
            <a:avLst/>
          </a:prstGeom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cs-CZ" dirty="0">
              <a:solidFill>
                <a:srgbClr val="4F2D7F"/>
              </a:solidFill>
            </a:endParaRPr>
          </a:p>
        </p:txBody>
      </p:sp>
      <p:pic>
        <p:nvPicPr>
          <p:cNvPr id="7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0338" y="1125538"/>
            <a:ext cx="4848225" cy="2844800"/>
          </a:xfrm>
          <a:ln>
            <a:solidFill>
              <a:schemeClr val="accent6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" name="Zástupný symbol pro obsah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4140200" y="3500438"/>
            <a:ext cx="4895850" cy="2771775"/>
          </a:xfrm>
          <a:prstGeom prst="rect">
            <a:avLst/>
          </a:prstGeom>
          <a:noFill/>
          <a:ln>
            <a:solidFill>
              <a:schemeClr val="accent6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/>
        </p:spPr>
      </p:pic>
      <p:sp>
        <p:nvSpPr>
          <p:cNvPr id="24582" name="Obdélník 8"/>
          <p:cNvSpPr>
            <a:spLocks noChangeArrowheads="1"/>
          </p:cNvSpPr>
          <p:nvPr/>
        </p:nvSpPr>
        <p:spPr bwMode="auto">
          <a:xfrm>
            <a:off x="107950" y="5661248"/>
            <a:ext cx="45720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sz="1400" i="1" dirty="0"/>
              <a:t>Čihák, </a:t>
            </a:r>
            <a:r>
              <a:rPr lang="cs-CZ" altLang="cs-CZ" sz="1400" i="1" dirty="0" err="1"/>
              <a:t>Cor</a:t>
            </a:r>
            <a:r>
              <a:rPr lang="cs-CZ" altLang="cs-CZ" sz="1400" i="1" dirty="0"/>
              <a:t> </a:t>
            </a:r>
            <a:r>
              <a:rPr lang="cs-CZ" altLang="cs-CZ" sz="1400" i="1" dirty="0" err="1"/>
              <a:t>Vasa</a:t>
            </a:r>
            <a:r>
              <a:rPr lang="cs-CZ" altLang="cs-CZ" sz="1400" i="1" dirty="0"/>
              <a:t> , 6, 2012,</a:t>
            </a:r>
          </a:p>
          <a:p>
            <a:pPr eaLnBrk="1" hangingPunct="1"/>
            <a:r>
              <a:rPr lang="en-US" altLang="cs-CZ" sz="1400" i="1" dirty="0" err="1"/>
              <a:t>Heidbuchel</a:t>
            </a:r>
            <a:r>
              <a:rPr lang="en-US" altLang="cs-CZ" sz="1400" i="1" dirty="0"/>
              <a:t> H et al. </a:t>
            </a:r>
            <a:r>
              <a:rPr lang="en-US" altLang="cs-CZ" sz="1400" i="1" dirty="0" err="1"/>
              <a:t>Europace</a:t>
            </a:r>
            <a:r>
              <a:rPr lang="en-US" altLang="cs-CZ" sz="1400" i="1" dirty="0"/>
              <a:t> 2013;15:625-651</a:t>
            </a:r>
          </a:p>
        </p:txBody>
      </p:sp>
    </p:spTree>
    <p:extLst>
      <p:ext uri="{BB962C8B-B14F-4D97-AF65-F5344CB8AC3E}">
        <p14:creationId xmlns:p14="http://schemas.microsoft.com/office/powerpoint/2010/main" val="2466943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Warfarin: Pozitivní efekt, ale…</a:t>
            </a:r>
          </a:p>
        </p:txBody>
      </p:sp>
      <p:sp>
        <p:nvSpPr>
          <p:cNvPr id="17411" name="Zástupný symbol pro tex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r>
              <a:rPr lang="cs-CZ" altLang="cs-CZ" sz="1000" smtClean="0"/>
              <a:t>Fang MC: Stroke 2012:43(7):1795-99.</a:t>
            </a:r>
          </a:p>
        </p:txBody>
      </p:sp>
      <p:graphicFrame>
        <p:nvGraphicFramePr>
          <p:cNvPr id="3" name="Zástupný symbol pro obsah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83354167"/>
              </p:ext>
            </p:extLst>
          </p:nvPr>
        </p:nvGraphicFramePr>
        <p:xfrm>
          <a:off x="566738" y="1412875"/>
          <a:ext cx="8001000" cy="46069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Realita TTR v ČR: Data z RE-LY</a:t>
            </a:r>
          </a:p>
        </p:txBody>
      </p:sp>
      <p:sp>
        <p:nvSpPr>
          <p:cNvPr id="23556" name="Zástupný symbol pro text 3"/>
          <p:cNvSpPr>
            <a:spLocks noGrp="1"/>
          </p:cNvSpPr>
          <p:nvPr>
            <p:ph type="body" sz="quarter" idx="13"/>
          </p:nvPr>
        </p:nvSpPr>
        <p:spPr>
          <a:xfrm>
            <a:off x="0" y="6237288"/>
            <a:ext cx="3492500" cy="504825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cs-CZ" altLang="cs-CZ" sz="1000" b="1" dirty="0" err="1" smtClean="0"/>
              <a:t>Does</a:t>
            </a:r>
            <a:r>
              <a:rPr lang="cs-CZ" altLang="cs-CZ" sz="1000" b="1" dirty="0" smtClean="0"/>
              <a:t> not </a:t>
            </a:r>
            <a:r>
              <a:rPr lang="cs-CZ" altLang="cs-CZ" sz="1000" b="1" dirty="0" err="1" smtClean="0"/>
              <a:t>represent</a:t>
            </a:r>
            <a:r>
              <a:rPr lang="cs-CZ" altLang="cs-CZ" sz="1000" b="1" dirty="0" smtClean="0"/>
              <a:t> </a:t>
            </a:r>
            <a:r>
              <a:rPr lang="cs-CZ" altLang="cs-CZ" sz="1000" b="1" dirty="0" err="1" smtClean="0"/>
              <a:t>all</a:t>
            </a:r>
            <a:r>
              <a:rPr lang="cs-CZ" altLang="cs-CZ" sz="1000" b="1" dirty="0" smtClean="0"/>
              <a:t> </a:t>
            </a:r>
            <a:r>
              <a:rPr lang="cs-CZ" altLang="cs-CZ" sz="1000" b="1" dirty="0" err="1" smtClean="0"/>
              <a:t>of</a:t>
            </a:r>
            <a:r>
              <a:rPr lang="cs-CZ" altLang="cs-CZ" sz="1000" b="1" dirty="0" smtClean="0"/>
              <a:t> </a:t>
            </a:r>
            <a:r>
              <a:rPr lang="cs-CZ" altLang="cs-CZ" sz="1000" b="1" dirty="0" err="1" smtClean="0"/>
              <a:t>the</a:t>
            </a:r>
            <a:r>
              <a:rPr lang="cs-CZ" altLang="cs-CZ" sz="1000" b="1" dirty="0" smtClean="0"/>
              <a:t> </a:t>
            </a:r>
            <a:r>
              <a:rPr lang="cs-CZ" altLang="cs-CZ" sz="1000" b="1" dirty="0" err="1" smtClean="0"/>
              <a:t>countries</a:t>
            </a:r>
            <a:r>
              <a:rPr lang="cs-CZ" altLang="cs-CZ" sz="1000" b="1" dirty="0" smtClean="0"/>
              <a:t> </a:t>
            </a:r>
            <a:r>
              <a:rPr lang="cs-CZ" altLang="cs-CZ" sz="1000" b="1" dirty="0" err="1" smtClean="0"/>
              <a:t>that</a:t>
            </a:r>
            <a:r>
              <a:rPr lang="cs-CZ" altLang="cs-CZ" sz="1000" b="1" dirty="0" smtClean="0"/>
              <a:t> </a:t>
            </a:r>
            <a:r>
              <a:rPr lang="cs-CZ" altLang="cs-CZ" sz="1000" b="1" dirty="0" err="1" smtClean="0"/>
              <a:t>were</a:t>
            </a:r>
            <a:r>
              <a:rPr lang="cs-CZ" altLang="cs-CZ" sz="1000" b="1" dirty="0" smtClean="0"/>
              <a:t> </a:t>
            </a:r>
            <a:r>
              <a:rPr lang="cs-CZ" altLang="cs-CZ" sz="1000" b="1" dirty="0" err="1" smtClean="0"/>
              <a:t>involved</a:t>
            </a:r>
            <a:r>
              <a:rPr lang="cs-CZ" altLang="cs-CZ" sz="1000" b="1" dirty="0" smtClean="0"/>
              <a:t> in </a:t>
            </a:r>
            <a:r>
              <a:rPr lang="cs-CZ" altLang="cs-CZ" sz="1000" b="1" dirty="0" err="1" smtClean="0"/>
              <a:t>the</a:t>
            </a:r>
            <a:r>
              <a:rPr lang="cs-CZ" altLang="cs-CZ" sz="1000" b="1" dirty="0" smtClean="0"/>
              <a:t> RE-</a:t>
            </a:r>
            <a:r>
              <a:rPr lang="cs-CZ" altLang="cs-CZ" sz="1000" b="1" dirty="0" err="1" smtClean="0"/>
              <a:t>LY</a:t>
            </a:r>
            <a:r>
              <a:rPr lang="cs-CZ" altLang="cs-CZ" sz="1000" b="1" dirty="0" smtClean="0"/>
              <a:t> trial</a:t>
            </a:r>
          </a:p>
          <a:p>
            <a:pPr>
              <a:spcBef>
                <a:spcPct val="0"/>
              </a:spcBef>
            </a:pPr>
            <a:r>
              <a:rPr lang="cs-CZ" altLang="cs-CZ" sz="1000" b="1" dirty="0" err="1" smtClean="0"/>
              <a:t>TTR</a:t>
            </a:r>
            <a:r>
              <a:rPr lang="cs-CZ" altLang="cs-CZ" sz="1000" b="1" dirty="0"/>
              <a:t> </a:t>
            </a:r>
            <a:r>
              <a:rPr lang="cs-CZ" altLang="cs-CZ" sz="1000" b="1" dirty="0" smtClean="0"/>
              <a:t>= </a:t>
            </a:r>
            <a:r>
              <a:rPr lang="cs-CZ" altLang="cs-CZ" sz="1000" b="1" dirty="0" err="1" smtClean="0"/>
              <a:t>time</a:t>
            </a:r>
            <a:r>
              <a:rPr lang="cs-CZ" altLang="cs-CZ" sz="1000" b="1" dirty="0" smtClean="0"/>
              <a:t> in </a:t>
            </a:r>
            <a:r>
              <a:rPr lang="cs-CZ" altLang="cs-CZ" sz="1000" b="1" dirty="0" err="1" smtClean="0"/>
              <a:t>therapeutic</a:t>
            </a:r>
            <a:r>
              <a:rPr lang="cs-CZ" altLang="cs-CZ" sz="1000" b="1" dirty="0" smtClean="0"/>
              <a:t> </a:t>
            </a:r>
            <a:r>
              <a:rPr lang="cs-CZ" altLang="cs-CZ" sz="1000" b="1" dirty="0" err="1" smtClean="0"/>
              <a:t>range</a:t>
            </a:r>
            <a:endParaRPr lang="cs-CZ" altLang="cs-CZ" sz="1000" b="1" dirty="0" smtClean="0"/>
          </a:p>
          <a:p>
            <a:pPr>
              <a:spcBef>
                <a:spcPct val="0"/>
              </a:spcBef>
            </a:pPr>
            <a:r>
              <a:rPr lang="cs-CZ" altLang="cs-CZ" sz="1000" dirty="0" err="1" smtClean="0"/>
              <a:t>Wallentin</a:t>
            </a:r>
            <a:r>
              <a:rPr lang="cs-CZ" altLang="cs-CZ" sz="1000" dirty="0" smtClean="0"/>
              <a:t> L, et al. Lancet. 2010;376(9745):975-983.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28628338"/>
              </p:ext>
            </p:extLst>
          </p:nvPr>
        </p:nvGraphicFramePr>
        <p:xfrm>
          <a:off x="566738" y="1412875"/>
          <a:ext cx="8001000" cy="46069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Zaoblený obdélník 8"/>
          <p:cNvSpPr/>
          <p:nvPr/>
        </p:nvSpPr>
        <p:spPr>
          <a:xfrm>
            <a:off x="4643439" y="2204864"/>
            <a:ext cx="216594" cy="3816424"/>
          </a:xfrm>
          <a:prstGeom prst="round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Nadpis 1"/>
          <p:cNvSpPr>
            <a:spLocks noGrp="1"/>
          </p:cNvSpPr>
          <p:nvPr>
            <p:ph type="title"/>
          </p:nvPr>
        </p:nvSpPr>
        <p:spPr>
          <a:xfrm>
            <a:off x="0" y="404664"/>
            <a:ext cx="9143998" cy="820738"/>
          </a:xfrm>
        </p:spPr>
        <p:txBody>
          <a:bodyPr/>
          <a:lstStyle/>
          <a:p>
            <a:r>
              <a:rPr lang="cs-CZ" altLang="cs-CZ" sz="3600" dirty="0" smtClean="0"/>
              <a:t>Studie SPAF: </a:t>
            </a:r>
            <a:r>
              <a:rPr lang="cs-CZ" altLang="cs-CZ" sz="3600" dirty="0" smtClean="0"/>
              <a:t/>
            </a:r>
            <a:br>
              <a:rPr lang="cs-CZ" altLang="cs-CZ" sz="3600" dirty="0" smtClean="0"/>
            </a:br>
            <a:r>
              <a:rPr lang="cs-CZ" altLang="cs-CZ" sz="3600" dirty="0" smtClean="0"/>
              <a:t> Velká a </a:t>
            </a:r>
            <a:r>
              <a:rPr lang="cs-CZ" altLang="cs-CZ" sz="3600" dirty="0" smtClean="0"/>
              <a:t>intrakraniální krvácení</a:t>
            </a:r>
          </a:p>
        </p:txBody>
      </p:sp>
      <p:sp>
        <p:nvSpPr>
          <p:cNvPr id="28676" name="Zástupný symbol pro text 3"/>
          <p:cNvSpPr>
            <a:spLocks noGrp="1"/>
          </p:cNvSpPr>
          <p:nvPr>
            <p:ph type="body" sz="quarter" idx="13"/>
          </p:nvPr>
        </p:nvSpPr>
        <p:spPr>
          <a:xfrm>
            <a:off x="0" y="6237288"/>
            <a:ext cx="3492500" cy="504825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cs-CZ" altLang="cs-CZ" sz="850" dirty="0" err="1" smtClean="0"/>
              <a:t>Connolly</a:t>
            </a:r>
            <a:r>
              <a:rPr lang="cs-CZ" altLang="cs-CZ" sz="850" dirty="0" smtClean="0"/>
              <a:t> </a:t>
            </a:r>
            <a:r>
              <a:rPr lang="cs-CZ" altLang="cs-CZ" sz="850" dirty="0" err="1" smtClean="0"/>
              <a:t>SJ</a:t>
            </a:r>
            <a:r>
              <a:rPr lang="cs-CZ" altLang="cs-CZ" sz="850" dirty="0" smtClean="0"/>
              <a:t>, et al. N </a:t>
            </a:r>
            <a:r>
              <a:rPr lang="cs-CZ" altLang="cs-CZ" sz="850" dirty="0" err="1" smtClean="0"/>
              <a:t>Engl</a:t>
            </a:r>
            <a:r>
              <a:rPr lang="cs-CZ" altLang="cs-CZ" sz="850" dirty="0" smtClean="0"/>
              <a:t> J Med. 2009;361(12):1139-1151.</a:t>
            </a:r>
          </a:p>
          <a:p>
            <a:pPr>
              <a:spcBef>
                <a:spcPct val="0"/>
              </a:spcBef>
            </a:pPr>
            <a:r>
              <a:rPr lang="cs-CZ" altLang="cs-CZ" sz="850" dirty="0" smtClean="0"/>
              <a:t>Patel </a:t>
            </a:r>
            <a:r>
              <a:rPr lang="cs-CZ" altLang="cs-CZ" sz="850" dirty="0" err="1" smtClean="0"/>
              <a:t>MR</a:t>
            </a:r>
            <a:r>
              <a:rPr lang="cs-CZ" altLang="cs-CZ" sz="850" dirty="0" smtClean="0"/>
              <a:t>, </a:t>
            </a:r>
            <a:r>
              <a:rPr lang="cs-CZ" altLang="cs-CZ" sz="850" dirty="0"/>
              <a:t>et al. N </a:t>
            </a:r>
            <a:r>
              <a:rPr lang="cs-CZ" altLang="cs-CZ" sz="850" dirty="0" err="1"/>
              <a:t>Engl</a:t>
            </a:r>
            <a:r>
              <a:rPr lang="cs-CZ" altLang="cs-CZ" sz="850" dirty="0"/>
              <a:t> J Med. </a:t>
            </a:r>
            <a:r>
              <a:rPr lang="cs-CZ" altLang="cs-CZ" sz="850" dirty="0" smtClean="0"/>
              <a:t>2011;365(10):883-891.</a:t>
            </a:r>
          </a:p>
          <a:p>
            <a:pPr>
              <a:spcBef>
                <a:spcPct val="0"/>
              </a:spcBef>
            </a:pPr>
            <a:r>
              <a:rPr lang="cs-CZ" altLang="cs-CZ" sz="850" dirty="0" err="1" smtClean="0"/>
              <a:t>Granger</a:t>
            </a:r>
            <a:r>
              <a:rPr lang="cs-CZ" altLang="cs-CZ" sz="850" dirty="0" smtClean="0"/>
              <a:t> </a:t>
            </a:r>
            <a:r>
              <a:rPr lang="cs-CZ" altLang="cs-CZ" sz="850" dirty="0" err="1" smtClean="0"/>
              <a:t>CB</a:t>
            </a:r>
            <a:r>
              <a:rPr lang="cs-CZ" altLang="cs-CZ" sz="850" dirty="0" smtClean="0"/>
              <a:t>, </a:t>
            </a:r>
            <a:r>
              <a:rPr lang="cs-CZ" altLang="cs-CZ" sz="850" dirty="0"/>
              <a:t>et al. N </a:t>
            </a:r>
            <a:r>
              <a:rPr lang="cs-CZ" altLang="cs-CZ" sz="850" dirty="0" err="1"/>
              <a:t>Engl</a:t>
            </a:r>
            <a:r>
              <a:rPr lang="cs-CZ" altLang="cs-CZ" sz="850" dirty="0"/>
              <a:t> J Med. </a:t>
            </a:r>
            <a:r>
              <a:rPr lang="cs-CZ" altLang="cs-CZ" sz="850" dirty="0" smtClean="0"/>
              <a:t>2011;365(11):981-992.</a:t>
            </a:r>
          </a:p>
          <a:p>
            <a:pPr>
              <a:spcBef>
                <a:spcPct val="0"/>
              </a:spcBef>
            </a:pPr>
            <a:r>
              <a:rPr lang="cs-CZ" altLang="cs-CZ" sz="850" dirty="0" err="1"/>
              <a:t>Giugliano</a:t>
            </a:r>
            <a:r>
              <a:rPr lang="cs-CZ" altLang="cs-CZ" sz="850" dirty="0"/>
              <a:t> </a:t>
            </a:r>
            <a:r>
              <a:rPr lang="cs-CZ" altLang="cs-CZ" sz="850" dirty="0" err="1"/>
              <a:t>RP</a:t>
            </a:r>
            <a:r>
              <a:rPr lang="cs-CZ" altLang="cs-CZ" sz="850" dirty="0"/>
              <a:t>, et al. N </a:t>
            </a:r>
            <a:r>
              <a:rPr lang="cs-CZ" altLang="cs-CZ" sz="850" dirty="0" err="1"/>
              <a:t>Engl</a:t>
            </a:r>
            <a:r>
              <a:rPr lang="cs-CZ" altLang="cs-CZ" sz="850" dirty="0"/>
              <a:t> J Med. 2013;369(22):2093-2104.</a:t>
            </a:r>
            <a:endParaRPr lang="cs-CZ" altLang="cs-CZ" sz="850" dirty="0" smtClean="0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11499275"/>
              </p:ext>
            </p:extLst>
          </p:nvPr>
        </p:nvGraphicFramePr>
        <p:xfrm>
          <a:off x="35496" y="1412875"/>
          <a:ext cx="9063486" cy="4320381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944216"/>
                <a:gridCol w="1186545"/>
                <a:gridCol w="1186545"/>
                <a:gridCol w="1186545"/>
                <a:gridCol w="1186545"/>
                <a:gridCol w="1186545"/>
                <a:gridCol w="1186545"/>
              </a:tblGrid>
              <a:tr h="1440127">
                <a:tc>
                  <a:txBody>
                    <a:bodyPr/>
                    <a:lstStyle/>
                    <a:p>
                      <a:r>
                        <a:rPr lang="cs-CZ" sz="1400" dirty="0" err="1" smtClean="0">
                          <a:effectLst/>
                          <a:latin typeface="+mn-lt"/>
                        </a:rPr>
                        <a:t>Event</a:t>
                      </a:r>
                      <a:endParaRPr lang="cs-CZ" sz="1400" dirty="0" smtClean="0">
                        <a:effectLst/>
                        <a:latin typeface="+mn-lt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err="1" smtClean="0">
                          <a:effectLst/>
                          <a:latin typeface="+mn-lt"/>
                        </a:rPr>
                        <a:t>DABI</a:t>
                      </a:r>
                      <a:endParaRPr lang="cs-CZ" sz="1400" dirty="0" smtClean="0">
                        <a:effectLst/>
                        <a:latin typeface="+mn-lt"/>
                      </a:endParaRPr>
                    </a:p>
                    <a:p>
                      <a:pPr algn="ctr"/>
                      <a:r>
                        <a:rPr lang="cs-CZ" sz="1400" dirty="0" smtClean="0">
                          <a:effectLst/>
                          <a:latin typeface="+mn-lt"/>
                        </a:rPr>
                        <a:t>110</a:t>
                      </a:r>
                      <a:r>
                        <a:rPr lang="cs-CZ" sz="1400" baseline="0" dirty="0" smtClean="0">
                          <a:effectLst/>
                          <a:latin typeface="+mn-lt"/>
                        </a:rPr>
                        <a:t> mg</a:t>
                      </a:r>
                      <a:endParaRPr lang="cs-CZ" sz="1400" dirty="0" smtClean="0">
                        <a:effectLst/>
                        <a:latin typeface="+mn-lt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err="1" smtClean="0">
                          <a:effectLst/>
                          <a:latin typeface="+mn-lt"/>
                        </a:rPr>
                        <a:t>DABI</a:t>
                      </a:r>
                      <a:endParaRPr lang="cs-CZ" sz="1400" dirty="0" smtClean="0">
                        <a:effectLst/>
                        <a:latin typeface="+mn-lt"/>
                      </a:endParaRPr>
                    </a:p>
                    <a:p>
                      <a:pPr algn="ctr"/>
                      <a:r>
                        <a:rPr lang="cs-CZ" sz="1400" dirty="0" smtClean="0">
                          <a:effectLst/>
                          <a:latin typeface="+mn-lt"/>
                        </a:rPr>
                        <a:t>150 mg</a:t>
                      </a: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err="1" smtClean="0">
                          <a:effectLst/>
                          <a:latin typeface="+mn-lt"/>
                        </a:rPr>
                        <a:t>RIVA</a:t>
                      </a:r>
                      <a:endParaRPr lang="cs-CZ" sz="1400" dirty="0" smtClean="0">
                        <a:effectLst/>
                        <a:latin typeface="+mn-lt"/>
                      </a:endParaRPr>
                    </a:p>
                    <a:p>
                      <a:pPr algn="ctr"/>
                      <a:r>
                        <a:rPr lang="cs-CZ" sz="1400" dirty="0" smtClean="0">
                          <a:effectLst/>
                          <a:latin typeface="+mn-lt"/>
                        </a:rPr>
                        <a:t>20 mg</a:t>
                      </a: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err="1" smtClean="0">
                          <a:effectLst/>
                          <a:latin typeface="+mn-lt"/>
                        </a:rPr>
                        <a:t>APIX</a:t>
                      </a:r>
                      <a:endParaRPr lang="cs-CZ" sz="1400" dirty="0" smtClean="0">
                        <a:effectLst/>
                        <a:latin typeface="+mn-lt"/>
                      </a:endParaRPr>
                    </a:p>
                    <a:p>
                      <a:pPr algn="ctr"/>
                      <a:r>
                        <a:rPr lang="cs-CZ" sz="1400" dirty="0" smtClean="0">
                          <a:effectLst/>
                          <a:latin typeface="+mn-lt"/>
                        </a:rPr>
                        <a:t>5 mg</a:t>
                      </a: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err="1" smtClean="0">
                          <a:effectLst/>
                        </a:rPr>
                        <a:t>EDOX</a:t>
                      </a:r>
                      <a:endParaRPr lang="cs-CZ" sz="1400" baseline="30000" dirty="0" smtClean="0">
                        <a:effectLst/>
                      </a:endParaRPr>
                    </a:p>
                    <a:p>
                      <a:pPr algn="ctr"/>
                      <a:r>
                        <a:rPr lang="cs-CZ" sz="1400" dirty="0" err="1" smtClean="0">
                          <a:effectLst/>
                        </a:rPr>
                        <a:t>Low</a:t>
                      </a:r>
                      <a:endParaRPr lang="cs-CZ" sz="1400" dirty="0">
                        <a:effectLst/>
                        <a:latin typeface="+mn-lt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err="1" smtClean="0">
                          <a:effectLst/>
                        </a:rPr>
                        <a:t>EDOX</a:t>
                      </a:r>
                      <a:endParaRPr lang="cs-CZ" sz="1400" baseline="30000" dirty="0" smtClean="0">
                        <a:effectLst/>
                      </a:endParaRPr>
                    </a:p>
                    <a:p>
                      <a:pPr algn="ctr"/>
                      <a:r>
                        <a:rPr lang="cs-CZ" sz="1400" dirty="0" err="1" smtClean="0">
                          <a:effectLst/>
                        </a:rPr>
                        <a:t>High</a:t>
                      </a:r>
                      <a:endParaRPr lang="cs-CZ" sz="1400" dirty="0">
                        <a:effectLst/>
                        <a:latin typeface="+mn-lt"/>
                      </a:endParaRPr>
                    </a:p>
                  </a:txBody>
                  <a:tcPr marL="36000" marR="36000" marT="36000" marB="36000" anchor="ctr"/>
                </a:tc>
              </a:tr>
              <a:tr h="1440127">
                <a:tc>
                  <a:txBody>
                    <a:bodyPr/>
                    <a:lstStyle/>
                    <a:p>
                      <a:r>
                        <a:rPr lang="cs-CZ" sz="1400" dirty="0" smtClean="0">
                          <a:effectLst/>
                        </a:rPr>
                        <a:t>Major </a:t>
                      </a:r>
                      <a:r>
                        <a:rPr lang="cs-CZ" sz="1400" dirty="0" err="1" smtClean="0">
                          <a:effectLst/>
                        </a:rPr>
                        <a:t>bleeding</a:t>
                      </a:r>
                      <a:endParaRPr lang="cs-CZ" sz="1400" dirty="0" smtClean="0">
                        <a:effectLst/>
                      </a:endParaRPr>
                    </a:p>
                    <a:p>
                      <a:r>
                        <a:rPr lang="cs-CZ" sz="1400" dirty="0" err="1" smtClean="0">
                          <a:effectLst/>
                        </a:rPr>
                        <a:t>RR</a:t>
                      </a:r>
                      <a:r>
                        <a:rPr lang="cs-CZ" sz="1400" dirty="0" smtClean="0">
                          <a:effectLst/>
                        </a:rPr>
                        <a:t> (95% </a:t>
                      </a:r>
                      <a:r>
                        <a:rPr lang="cs-CZ" sz="1400" dirty="0" err="1" smtClean="0">
                          <a:effectLst/>
                        </a:rPr>
                        <a:t>CI</a:t>
                      </a:r>
                      <a:r>
                        <a:rPr lang="cs-CZ" sz="1400" dirty="0" smtClean="0">
                          <a:effectLst/>
                        </a:rPr>
                        <a:t>)</a:t>
                      </a:r>
                      <a:endParaRPr lang="cs-CZ" sz="1400" dirty="0" smtClean="0">
                        <a:effectLst/>
                        <a:latin typeface="+mn-lt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>
                          <a:effectLst/>
                        </a:rPr>
                        <a:t>0,80</a:t>
                      </a:r>
                      <a:endParaRPr lang="cs-CZ" sz="1400" baseline="30000" dirty="0" smtClean="0">
                        <a:effectLst/>
                      </a:endParaRPr>
                    </a:p>
                    <a:p>
                      <a:pPr algn="ctr"/>
                      <a:r>
                        <a:rPr lang="cs-CZ" sz="1400" dirty="0" smtClean="0">
                          <a:effectLst/>
                        </a:rPr>
                        <a:t>(0,69-0,93)</a:t>
                      </a:r>
                      <a:endParaRPr lang="cs-CZ" sz="1400" dirty="0" smtClean="0">
                        <a:effectLst/>
                        <a:latin typeface="+mn-lt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>
                          <a:effectLst/>
                        </a:rPr>
                        <a:t>0,93</a:t>
                      </a:r>
                      <a:endParaRPr lang="cs-CZ" sz="1400" baseline="0" dirty="0" smtClean="0">
                        <a:effectLst/>
                      </a:endParaRPr>
                    </a:p>
                    <a:p>
                      <a:pPr algn="ctr"/>
                      <a:r>
                        <a:rPr lang="cs-CZ" sz="1400" baseline="0" dirty="0" smtClean="0">
                          <a:effectLst/>
                        </a:rPr>
                        <a:t>(0,81-1,07)</a:t>
                      </a:r>
                      <a:endParaRPr lang="cs-CZ" sz="1400" baseline="30000" dirty="0" smtClean="0">
                        <a:effectLst/>
                        <a:latin typeface="+mn-lt"/>
                        <a:cs typeface="Arial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>
                          <a:effectLst/>
                        </a:rPr>
                        <a:t>1,04</a:t>
                      </a:r>
                      <a:endParaRPr lang="cs-CZ" sz="1400" baseline="30000" dirty="0" smtClean="0">
                        <a:effectLst/>
                      </a:endParaRPr>
                    </a:p>
                    <a:p>
                      <a:pPr algn="ctr"/>
                      <a:r>
                        <a:rPr lang="cs-CZ" sz="1400" dirty="0" smtClean="0">
                          <a:effectLst/>
                        </a:rPr>
                        <a:t>(0,90-1,20)</a:t>
                      </a:r>
                      <a:endParaRPr lang="cs-CZ" sz="1400" dirty="0" smtClean="0">
                        <a:effectLst/>
                        <a:latin typeface="+mn-lt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>
                          <a:effectLst/>
                        </a:rPr>
                        <a:t>0,69</a:t>
                      </a:r>
                      <a:endParaRPr lang="cs-CZ" sz="1400" baseline="0" dirty="0" smtClean="0">
                        <a:effectLst/>
                      </a:endParaRPr>
                    </a:p>
                    <a:p>
                      <a:pPr algn="ctr"/>
                      <a:r>
                        <a:rPr lang="cs-CZ" sz="1400" baseline="0" dirty="0" smtClean="0">
                          <a:effectLst/>
                        </a:rPr>
                        <a:t>(0,60-0,80)</a:t>
                      </a:r>
                      <a:endParaRPr lang="cs-CZ" sz="1400" dirty="0" smtClean="0">
                        <a:effectLst/>
                        <a:latin typeface="+mn-lt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>
                          <a:effectLst/>
                        </a:rPr>
                        <a:t>0,47</a:t>
                      </a:r>
                      <a:endParaRPr lang="cs-CZ" sz="1400" baseline="30000" dirty="0" smtClean="0">
                        <a:effectLst/>
                      </a:endParaRPr>
                    </a:p>
                    <a:p>
                      <a:pPr algn="ctr"/>
                      <a:r>
                        <a:rPr lang="cs-CZ" sz="1400" dirty="0" smtClean="0">
                          <a:effectLst/>
                        </a:rPr>
                        <a:t>(0,41-0,55)</a:t>
                      </a:r>
                      <a:endParaRPr lang="cs-CZ" sz="1400" dirty="0">
                        <a:effectLst/>
                        <a:latin typeface="+mn-lt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>
                          <a:effectLst/>
                        </a:rPr>
                        <a:t>0,80</a:t>
                      </a:r>
                      <a:endParaRPr lang="cs-CZ" sz="1400" baseline="30000" dirty="0" smtClean="0">
                        <a:effectLst/>
                      </a:endParaRPr>
                    </a:p>
                    <a:p>
                      <a:pPr algn="ctr"/>
                      <a:r>
                        <a:rPr lang="cs-CZ" sz="1400" dirty="0" smtClean="0">
                          <a:effectLst/>
                        </a:rPr>
                        <a:t>(0,71-0,91)</a:t>
                      </a:r>
                      <a:endParaRPr lang="cs-CZ" sz="1400" dirty="0">
                        <a:effectLst/>
                        <a:latin typeface="+mn-lt"/>
                      </a:endParaRPr>
                    </a:p>
                  </a:txBody>
                  <a:tcPr marL="36000" marR="36000" marT="36000" marB="36000" anchor="ctr"/>
                </a:tc>
              </a:tr>
              <a:tr h="1440127">
                <a:tc>
                  <a:txBody>
                    <a:bodyPr/>
                    <a:lstStyle/>
                    <a:p>
                      <a:r>
                        <a:rPr lang="cs-CZ" sz="1400" dirty="0" err="1" smtClean="0">
                          <a:effectLst/>
                        </a:rPr>
                        <a:t>Intracranial</a:t>
                      </a:r>
                      <a:r>
                        <a:rPr lang="cs-CZ" sz="1400" dirty="0" smtClean="0">
                          <a:effectLst/>
                        </a:rPr>
                        <a:t> </a:t>
                      </a:r>
                      <a:r>
                        <a:rPr lang="cs-CZ" sz="1400" dirty="0" err="1" smtClean="0">
                          <a:effectLst/>
                        </a:rPr>
                        <a:t>bleeding</a:t>
                      </a:r>
                      <a:endParaRPr lang="cs-CZ" sz="1400" dirty="0" smtClean="0">
                        <a:effectLst/>
                      </a:endParaRPr>
                    </a:p>
                    <a:p>
                      <a:r>
                        <a:rPr lang="cs-CZ" sz="1400" dirty="0" err="1" smtClean="0">
                          <a:effectLst/>
                        </a:rPr>
                        <a:t>RR</a:t>
                      </a:r>
                      <a:r>
                        <a:rPr lang="cs-CZ" sz="1400" dirty="0" smtClean="0">
                          <a:effectLst/>
                        </a:rPr>
                        <a:t> (95% </a:t>
                      </a:r>
                      <a:r>
                        <a:rPr lang="cs-CZ" sz="1400" dirty="0" err="1" smtClean="0">
                          <a:effectLst/>
                        </a:rPr>
                        <a:t>CI</a:t>
                      </a:r>
                      <a:r>
                        <a:rPr lang="cs-CZ" sz="1400" dirty="0" smtClean="0">
                          <a:effectLst/>
                        </a:rPr>
                        <a:t>)</a:t>
                      </a:r>
                      <a:endParaRPr lang="cs-CZ" sz="1400" dirty="0" smtClean="0">
                        <a:effectLst/>
                        <a:latin typeface="+mn-lt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>
                          <a:effectLst/>
                        </a:rPr>
                        <a:t>0,31</a:t>
                      </a:r>
                      <a:endParaRPr lang="cs-CZ" sz="1400" baseline="30000" dirty="0" smtClean="0">
                        <a:effectLst/>
                      </a:endParaRPr>
                    </a:p>
                    <a:p>
                      <a:pPr algn="ctr"/>
                      <a:r>
                        <a:rPr lang="cs-CZ" sz="1400" dirty="0" smtClean="0">
                          <a:effectLst/>
                        </a:rPr>
                        <a:t>(0,20-0,47)</a:t>
                      </a:r>
                      <a:endParaRPr lang="cs-CZ" sz="1400" dirty="0" smtClean="0">
                        <a:effectLst/>
                        <a:latin typeface="+mn-lt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>
                          <a:effectLst/>
                        </a:rPr>
                        <a:t>0,40</a:t>
                      </a:r>
                      <a:endParaRPr lang="cs-CZ" sz="1400" baseline="0" dirty="0" smtClean="0">
                        <a:effectLst/>
                      </a:endParaRPr>
                    </a:p>
                    <a:p>
                      <a:pPr algn="ctr"/>
                      <a:r>
                        <a:rPr lang="cs-CZ" sz="1400" baseline="0" dirty="0" smtClean="0">
                          <a:effectLst/>
                        </a:rPr>
                        <a:t>(0,27-0,60)</a:t>
                      </a:r>
                      <a:endParaRPr lang="cs-CZ" sz="1400" baseline="30000" dirty="0" smtClean="0">
                        <a:effectLst/>
                        <a:latin typeface="+mn-lt"/>
                        <a:cs typeface="Arial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>
                          <a:effectLst/>
                        </a:rPr>
                        <a:t>0,67</a:t>
                      </a:r>
                      <a:endParaRPr lang="cs-CZ" sz="1400" baseline="30000" dirty="0" smtClean="0">
                        <a:effectLst/>
                      </a:endParaRPr>
                    </a:p>
                    <a:p>
                      <a:pPr algn="ctr"/>
                      <a:r>
                        <a:rPr lang="cs-CZ" sz="1400" dirty="0" smtClean="0">
                          <a:effectLst/>
                        </a:rPr>
                        <a:t>(0,47-0,93)</a:t>
                      </a:r>
                      <a:endParaRPr lang="cs-CZ" sz="1400" dirty="0" smtClean="0">
                        <a:effectLst/>
                        <a:latin typeface="+mn-lt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>
                          <a:effectLst/>
                        </a:rPr>
                        <a:t>0,42</a:t>
                      </a:r>
                      <a:endParaRPr lang="cs-CZ" sz="1400" baseline="0" dirty="0" smtClean="0">
                        <a:effectLst/>
                      </a:endParaRPr>
                    </a:p>
                    <a:p>
                      <a:pPr algn="ctr"/>
                      <a:r>
                        <a:rPr lang="cs-CZ" sz="1400" baseline="0" dirty="0" smtClean="0">
                          <a:effectLst/>
                        </a:rPr>
                        <a:t>(0,30-0,58)</a:t>
                      </a:r>
                      <a:endParaRPr lang="cs-CZ" sz="1400" dirty="0" smtClean="0">
                        <a:effectLst/>
                        <a:latin typeface="+mn-lt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>
                          <a:effectLst/>
                        </a:rPr>
                        <a:t>0,30</a:t>
                      </a:r>
                      <a:endParaRPr lang="cs-CZ" sz="1400" baseline="30000" dirty="0" smtClean="0">
                        <a:effectLst/>
                      </a:endParaRPr>
                    </a:p>
                    <a:p>
                      <a:pPr algn="ctr"/>
                      <a:r>
                        <a:rPr lang="cs-CZ" sz="1400" dirty="0" smtClean="0">
                          <a:effectLst/>
                        </a:rPr>
                        <a:t>(0,21-0,43)</a:t>
                      </a:r>
                      <a:endParaRPr lang="cs-CZ" sz="1400" dirty="0">
                        <a:effectLst/>
                        <a:latin typeface="+mn-lt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>
                          <a:effectLst/>
                        </a:rPr>
                        <a:t>0,47</a:t>
                      </a:r>
                      <a:endParaRPr lang="cs-CZ" sz="1400" baseline="30000" dirty="0" smtClean="0">
                        <a:effectLst/>
                      </a:endParaRPr>
                    </a:p>
                    <a:p>
                      <a:pPr algn="ctr"/>
                      <a:r>
                        <a:rPr lang="cs-CZ" sz="1400" dirty="0" smtClean="0">
                          <a:effectLst/>
                        </a:rPr>
                        <a:t>(0,34-0,63)</a:t>
                      </a:r>
                      <a:endParaRPr lang="cs-CZ" sz="1400" dirty="0">
                        <a:effectLst/>
                        <a:latin typeface="+mn-lt"/>
                      </a:endParaRPr>
                    </a:p>
                  </a:txBody>
                  <a:tcPr marL="36000" marR="36000" marT="36000" marB="36000" anchor="ctr"/>
                </a:tc>
              </a:tr>
            </a:tbl>
          </a:graphicData>
        </a:graphic>
      </p:graphicFrame>
      <p:sp>
        <p:nvSpPr>
          <p:cNvPr id="4" name="TextovéPole 3"/>
          <p:cNvSpPr txBox="1"/>
          <p:nvPr/>
        </p:nvSpPr>
        <p:spPr>
          <a:xfrm>
            <a:off x="1" y="5805264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baseline="30000" dirty="0" smtClean="0">
                <a:latin typeface="+mn-lt"/>
              </a:rPr>
              <a:t>*</a:t>
            </a:r>
            <a:r>
              <a:rPr lang="cs-CZ" sz="1400" dirty="0" smtClean="0">
                <a:latin typeface="+mn-lt"/>
              </a:rPr>
              <a:t> = </a:t>
            </a:r>
            <a:r>
              <a:rPr lang="cs-CZ" sz="1400" dirty="0" err="1" smtClean="0">
                <a:latin typeface="+mn-lt"/>
              </a:rPr>
              <a:t>noninferior</a:t>
            </a:r>
            <a:r>
              <a:rPr lang="cs-CZ" sz="1400" dirty="0" smtClean="0">
                <a:latin typeface="+mn-lt"/>
              </a:rPr>
              <a:t> to warfarin; </a:t>
            </a:r>
            <a:r>
              <a:rPr lang="cs-CZ" sz="1400" baseline="30000" dirty="0" smtClean="0">
                <a:latin typeface="+mn-lt"/>
                <a:cs typeface="Arial"/>
              </a:rPr>
              <a:t>†</a:t>
            </a:r>
            <a:r>
              <a:rPr lang="cs-CZ" sz="1400" dirty="0" smtClean="0">
                <a:latin typeface="+mn-lt"/>
                <a:cs typeface="Arial"/>
              </a:rPr>
              <a:t> = superior to warfarin</a:t>
            </a:r>
            <a:endParaRPr lang="cs-CZ" sz="1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778430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Metaanalýza 4 SPAF studií</a:t>
            </a:r>
          </a:p>
        </p:txBody>
      </p:sp>
      <p:sp>
        <p:nvSpPr>
          <p:cNvPr id="40964" name="Zástupný symbol pro tex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r>
              <a:rPr lang="cs-CZ" altLang="cs-CZ" dirty="0" err="1" smtClean="0"/>
              <a:t>Ruff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CT</a:t>
            </a:r>
            <a:r>
              <a:rPr lang="cs-CZ" altLang="cs-CZ" dirty="0" smtClean="0"/>
              <a:t>, et al. Lancet. </a:t>
            </a:r>
            <a:r>
              <a:rPr lang="cs-CZ" altLang="cs-CZ" dirty="0" smtClean="0"/>
              <a:t>2013;383:955-962</a:t>
            </a:r>
            <a:r>
              <a:rPr lang="cs-CZ" altLang="cs-CZ" dirty="0" smtClean="0"/>
              <a:t>.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755576" y="5661248"/>
            <a:ext cx="2725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/>
              <a:t>Heterogeneity</a:t>
            </a:r>
            <a:r>
              <a:rPr lang="cs-CZ" dirty="0" smtClean="0"/>
              <a:t>: </a:t>
            </a:r>
            <a:r>
              <a:rPr lang="cs-CZ" i="1" dirty="0" smtClean="0"/>
              <a:t>P</a:t>
            </a:r>
            <a:r>
              <a:rPr lang="cs-CZ" dirty="0" smtClean="0"/>
              <a:t> = 0,22</a:t>
            </a:r>
            <a:endParaRPr lang="cs-CZ" dirty="0"/>
          </a:p>
        </p:txBody>
      </p:sp>
      <p:grpSp>
        <p:nvGrpSpPr>
          <p:cNvPr id="5" name="Skupina 4"/>
          <p:cNvGrpSpPr/>
          <p:nvPr/>
        </p:nvGrpSpPr>
        <p:grpSpPr>
          <a:xfrm>
            <a:off x="751170" y="1772816"/>
            <a:ext cx="7641660" cy="3697168"/>
            <a:chOff x="1204294" y="1861823"/>
            <a:chExt cx="7641660" cy="3697168"/>
          </a:xfrm>
        </p:grpSpPr>
        <p:pic>
          <p:nvPicPr>
            <p:cNvPr id="40965" name="Picture 5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47664" y="1861823"/>
              <a:ext cx="6523186" cy="30073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" name="TextovéPole 8"/>
            <p:cNvSpPr txBox="1"/>
            <p:nvPr/>
          </p:nvSpPr>
          <p:spPr>
            <a:xfrm>
              <a:off x="4203142" y="5189659"/>
              <a:ext cx="15043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cs-CZ" dirty="0" err="1" smtClean="0"/>
                <a:t>Favors</a:t>
              </a:r>
              <a:r>
                <a:rPr lang="cs-CZ" dirty="0" smtClean="0"/>
                <a:t> </a:t>
              </a:r>
              <a:r>
                <a:rPr lang="cs-CZ" dirty="0" err="1" smtClean="0"/>
                <a:t>NOAC</a:t>
              </a:r>
              <a:endParaRPr lang="cs-CZ" dirty="0"/>
            </a:p>
          </p:txBody>
        </p:sp>
        <p:sp>
          <p:nvSpPr>
            <p:cNvPr id="10" name="TextovéPole 9"/>
            <p:cNvSpPr txBox="1"/>
            <p:nvPr/>
          </p:nvSpPr>
          <p:spPr>
            <a:xfrm>
              <a:off x="6327680" y="5189659"/>
              <a:ext cx="174317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cs-CZ" dirty="0" err="1" smtClean="0"/>
                <a:t>Favors</a:t>
              </a:r>
              <a:r>
                <a:rPr lang="cs-CZ" dirty="0" smtClean="0"/>
                <a:t> warfarin</a:t>
              </a:r>
              <a:endParaRPr lang="cs-CZ" dirty="0"/>
            </a:p>
          </p:txBody>
        </p:sp>
        <p:sp>
          <p:nvSpPr>
            <p:cNvPr id="11" name="TextovéPole 10"/>
            <p:cNvSpPr txBox="1"/>
            <p:nvPr/>
          </p:nvSpPr>
          <p:spPr>
            <a:xfrm>
              <a:off x="6372200" y="1948190"/>
              <a:ext cx="247375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cs-CZ" b="1" dirty="0" smtClean="0"/>
                <a:t>Risk ratio (95% </a:t>
              </a:r>
              <a:r>
                <a:rPr lang="cs-CZ" b="1" dirty="0" err="1" smtClean="0"/>
                <a:t>CI</a:t>
              </a:r>
              <a:r>
                <a:rPr lang="cs-CZ" b="1" dirty="0" smtClean="0"/>
                <a:t>)</a:t>
              </a:r>
              <a:endParaRPr lang="cs-CZ" b="1" dirty="0"/>
            </a:p>
          </p:txBody>
        </p:sp>
        <p:sp>
          <p:nvSpPr>
            <p:cNvPr id="12" name="TextovéPole 11"/>
            <p:cNvSpPr txBox="1"/>
            <p:nvPr/>
          </p:nvSpPr>
          <p:spPr>
            <a:xfrm>
              <a:off x="1204294" y="3103574"/>
              <a:ext cx="56457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cs-CZ" dirty="0" err="1" smtClean="0"/>
                <a:t>ICH</a:t>
              </a:r>
              <a:endParaRPr lang="cs-CZ" dirty="0"/>
            </a:p>
          </p:txBody>
        </p:sp>
        <p:sp>
          <p:nvSpPr>
            <p:cNvPr id="13" name="TextovéPole 12"/>
            <p:cNvSpPr txBox="1"/>
            <p:nvPr/>
          </p:nvSpPr>
          <p:spPr>
            <a:xfrm>
              <a:off x="6675168" y="2965075"/>
              <a:ext cx="1867819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cs-CZ" dirty="0" smtClean="0"/>
                <a:t>0,48 (0,39-0,59)</a:t>
              </a:r>
            </a:p>
            <a:p>
              <a:pPr algn="ctr"/>
              <a:r>
                <a:rPr lang="cs-CZ" i="1" dirty="0" smtClean="0"/>
                <a:t>P</a:t>
              </a:r>
              <a:r>
                <a:rPr lang="cs-CZ" dirty="0"/>
                <a:t> </a:t>
              </a:r>
              <a:r>
                <a:rPr lang="cs-CZ" dirty="0" smtClean="0"/>
                <a:t>&lt; 0,0001</a:t>
              </a:r>
              <a:endParaRPr lang="cs-CZ" i="1" dirty="0"/>
            </a:p>
          </p:txBody>
        </p:sp>
        <p:sp>
          <p:nvSpPr>
            <p:cNvPr id="14" name="TextovéPole 13"/>
            <p:cNvSpPr txBox="1"/>
            <p:nvPr/>
          </p:nvSpPr>
          <p:spPr>
            <a:xfrm>
              <a:off x="1311334" y="4797152"/>
              <a:ext cx="50847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cs-CZ" dirty="0" smtClean="0"/>
                <a:t>0,2</a:t>
              </a:r>
              <a:endParaRPr lang="cs-CZ" i="1" dirty="0"/>
            </a:p>
          </p:txBody>
        </p:sp>
        <p:sp>
          <p:nvSpPr>
            <p:cNvPr id="15" name="TextovéPole 14"/>
            <p:cNvSpPr txBox="1"/>
            <p:nvPr/>
          </p:nvSpPr>
          <p:spPr>
            <a:xfrm>
              <a:off x="3823832" y="4797152"/>
              <a:ext cx="50847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cs-CZ" dirty="0" smtClean="0"/>
                <a:t>0,5</a:t>
              </a:r>
              <a:endParaRPr lang="cs-CZ" i="1" dirty="0"/>
            </a:p>
          </p:txBody>
        </p:sp>
        <p:sp>
          <p:nvSpPr>
            <p:cNvPr id="16" name="TextovéPole 15"/>
            <p:cNvSpPr txBox="1"/>
            <p:nvPr/>
          </p:nvSpPr>
          <p:spPr>
            <a:xfrm>
              <a:off x="5863727" y="4797152"/>
              <a:ext cx="50847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cs-CZ" dirty="0" smtClean="0"/>
                <a:t>1,0</a:t>
              </a:r>
              <a:endParaRPr lang="cs-CZ" i="1" dirty="0"/>
            </a:p>
          </p:txBody>
        </p:sp>
        <p:sp>
          <p:nvSpPr>
            <p:cNvPr id="17" name="TextovéPole 16"/>
            <p:cNvSpPr txBox="1"/>
            <p:nvPr/>
          </p:nvSpPr>
          <p:spPr>
            <a:xfrm>
              <a:off x="7884368" y="4797152"/>
              <a:ext cx="31130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cs-CZ" dirty="0" smtClean="0"/>
                <a:t>2</a:t>
              </a:r>
              <a:endParaRPr lang="cs-CZ" i="1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RE-</a:t>
            </a:r>
            <a:r>
              <a:rPr lang="cs-CZ" altLang="cs-CZ" dirty="0" err="1" smtClean="0"/>
              <a:t>LY</a:t>
            </a:r>
            <a:r>
              <a:rPr lang="cs-CZ" altLang="cs-CZ" dirty="0" smtClean="0"/>
              <a:t>: Dabigatran u FS</a:t>
            </a:r>
          </a:p>
        </p:txBody>
      </p:sp>
      <p:sp>
        <p:nvSpPr>
          <p:cNvPr id="28676" name="Zástupný symbol pro text 3"/>
          <p:cNvSpPr>
            <a:spLocks noGrp="1"/>
          </p:cNvSpPr>
          <p:nvPr>
            <p:ph type="body" sz="quarter" idx="13"/>
          </p:nvPr>
        </p:nvSpPr>
        <p:spPr>
          <a:xfrm>
            <a:off x="0" y="6237288"/>
            <a:ext cx="3492500" cy="504825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cs-CZ" altLang="cs-CZ" sz="900" b="1" dirty="0" err="1" smtClean="0"/>
              <a:t>CI</a:t>
            </a:r>
            <a:r>
              <a:rPr lang="cs-CZ" altLang="cs-CZ" sz="900" b="1" dirty="0" smtClean="0"/>
              <a:t> = </a:t>
            </a:r>
            <a:r>
              <a:rPr lang="cs-CZ" altLang="cs-CZ" sz="900" b="1" dirty="0" err="1" smtClean="0"/>
              <a:t>confidence</a:t>
            </a:r>
            <a:r>
              <a:rPr lang="cs-CZ" altLang="cs-CZ" sz="900" b="1" dirty="0" smtClean="0"/>
              <a:t> interval; </a:t>
            </a:r>
            <a:r>
              <a:rPr lang="cs-CZ" altLang="cs-CZ" sz="900" b="1" dirty="0" err="1" smtClean="0"/>
              <a:t>DABI</a:t>
            </a:r>
            <a:r>
              <a:rPr lang="cs-CZ" altLang="cs-CZ" sz="900" b="1" dirty="0" smtClean="0"/>
              <a:t> = dabigatran; </a:t>
            </a:r>
            <a:r>
              <a:rPr lang="cs-CZ" altLang="cs-CZ" sz="900" b="1" dirty="0" err="1" smtClean="0"/>
              <a:t>RR</a:t>
            </a:r>
            <a:r>
              <a:rPr lang="cs-CZ" altLang="cs-CZ" sz="900" b="1" dirty="0" smtClean="0"/>
              <a:t> = </a:t>
            </a:r>
            <a:r>
              <a:rPr lang="cs-CZ" altLang="cs-CZ" sz="900" b="1" dirty="0" err="1" smtClean="0"/>
              <a:t>relative</a:t>
            </a:r>
            <a:r>
              <a:rPr lang="cs-CZ" altLang="cs-CZ" sz="900" b="1" dirty="0" smtClean="0"/>
              <a:t> risk; </a:t>
            </a:r>
            <a:r>
              <a:rPr lang="cs-CZ" altLang="cs-CZ" sz="900" b="1" dirty="0" err="1" smtClean="0"/>
              <a:t>SSE</a:t>
            </a:r>
            <a:r>
              <a:rPr lang="cs-CZ" altLang="cs-CZ" sz="900" b="1" dirty="0" smtClean="0"/>
              <a:t> = </a:t>
            </a:r>
            <a:r>
              <a:rPr lang="cs-CZ" altLang="cs-CZ" sz="900" b="1" dirty="0" err="1" smtClean="0"/>
              <a:t>stroke</a:t>
            </a:r>
            <a:r>
              <a:rPr lang="cs-CZ" altLang="cs-CZ" sz="900" b="1" dirty="0" smtClean="0"/>
              <a:t> and </a:t>
            </a:r>
            <a:r>
              <a:rPr lang="cs-CZ" altLang="cs-CZ" sz="900" b="1" dirty="0" err="1" smtClean="0"/>
              <a:t>systemic</a:t>
            </a:r>
            <a:r>
              <a:rPr lang="cs-CZ" altLang="cs-CZ" sz="900" b="1" dirty="0" smtClean="0"/>
              <a:t> </a:t>
            </a:r>
            <a:r>
              <a:rPr lang="cs-CZ" altLang="cs-CZ" sz="900" b="1" dirty="0" err="1" smtClean="0"/>
              <a:t>embolism</a:t>
            </a:r>
            <a:endParaRPr lang="cs-CZ" altLang="cs-CZ" sz="900" b="1" dirty="0" smtClean="0"/>
          </a:p>
          <a:p>
            <a:pPr>
              <a:spcBef>
                <a:spcPct val="0"/>
              </a:spcBef>
            </a:pPr>
            <a:r>
              <a:rPr lang="cs-CZ" altLang="cs-CZ" sz="900" dirty="0" err="1" smtClean="0"/>
              <a:t>Connolly</a:t>
            </a:r>
            <a:r>
              <a:rPr lang="cs-CZ" altLang="cs-CZ" sz="900" dirty="0" smtClean="0"/>
              <a:t> </a:t>
            </a:r>
            <a:r>
              <a:rPr lang="cs-CZ" altLang="cs-CZ" sz="900" dirty="0" err="1" smtClean="0"/>
              <a:t>SJ</a:t>
            </a:r>
            <a:r>
              <a:rPr lang="cs-CZ" altLang="cs-CZ" sz="900" dirty="0" smtClean="0"/>
              <a:t>, et al. N </a:t>
            </a:r>
            <a:r>
              <a:rPr lang="cs-CZ" altLang="cs-CZ" sz="900" dirty="0" err="1" smtClean="0"/>
              <a:t>Engl</a:t>
            </a:r>
            <a:r>
              <a:rPr lang="cs-CZ" altLang="cs-CZ" sz="900" dirty="0" smtClean="0"/>
              <a:t> J Med. 2009; 361(12):1139-1151.</a:t>
            </a:r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37682348"/>
              </p:ext>
            </p:extLst>
          </p:nvPr>
        </p:nvGraphicFramePr>
        <p:xfrm>
          <a:off x="566738" y="1412875"/>
          <a:ext cx="8001000" cy="4392388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861246"/>
                <a:gridCol w="2069877"/>
                <a:gridCol w="2069877"/>
              </a:tblGrid>
              <a:tr h="1098097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34%</a:t>
                      </a:r>
                      <a:r>
                        <a:rPr lang="cs-CZ" baseline="300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†</a:t>
                      </a:r>
                      <a:r>
                        <a:rPr lang="cs-CZ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cs-CZ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reduction</a:t>
                      </a:r>
                      <a:r>
                        <a:rPr lang="cs-CZ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in </a:t>
                      </a:r>
                      <a:r>
                        <a:rPr lang="cs-CZ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SSE</a:t>
                      </a:r>
                      <a:endParaRPr lang="cs-CZ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ctr"/>
                      <a:r>
                        <a:rPr lang="cs-CZ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(150 mg dose)</a:t>
                      </a:r>
                      <a:endParaRPr lang="cs-CZ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err="1" smtClean="0"/>
                        <a:t>DABI</a:t>
                      </a:r>
                      <a:endParaRPr lang="cs-CZ" dirty="0" smtClean="0"/>
                    </a:p>
                    <a:p>
                      <a:pPr algn="ctr"/>
                      <a:r>
                        <a:rPr lang="cs-CZ" dirty="0" smtClean="0"/>
                        <a:t>110 mg</a:t>
                      </a:r>
                      <a:endParaRPr lang="cs-CZ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err="1" smtClean="0"/>
                        <a:t>DABI</a:t>
                      </a:r>
                      <a:endParaRPr lang="cs-CZ" dirty="0" smtClean="0"/>
                    </a:p>
                    <a:p>
                      <a:pPr algn="ctr"/>
                      <a:r>
                        <a:rPr lang="cs-CZ" dirty="0" smtClean="0"/>
                        <a:t>150 mg</a:t>
                      </a:r>
                      <a:endParaRPr lang="cs-CZ" dirty="0">
                        <a:latin typeface="+mn-lt"/>
                      </a:endParaRPr>
                    </a:p>
                  </a:txBody>
                  <a:tcPr anchor="ctr"/>
                </a:tc>
              </a:tr>
              <a:tr h="1098097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Stroke</a:t>
                      </a:r>
                      <a:r>
                        <a:rPr lang="cs-CZ" dirty="0" smtClean="0"/>
                        <a:t> and </a:t>
                      </a:r>
                      <a:r>
                        <a:rPr lang="cs-CZ" dirty="0" err="1" smtClean="0"/>
                        <a:t>Systemic</a:t>
                      </a:r>
                      <a:r>
                        <a:rPr lang="cs-CZ" dirty="0" smtClean="0"/>
                        <a:t> </a:t>
                      </a:r>
                      <a:r>
                        <a:rPr lang="cs-CZ" dirty="0" err="1" smtClean="0"/>
                        <a:t>Embolism</a:t>
                      </a:r>
                      <a:endParaRPr lang="cs-CZ" dirty="0" smtClean="0"/>
                    </a:p>
                    <a:p>
                      <a:r>
                        <a:rPr lang="cs-CZ" dirty="0" err="1" smtClean="0"/>
                        <a:t>RR</a:t>
                      </a:r>
                      <a:r>
                        <a:rPr lang="cs-CZ" dirty="0" smtClean="0"/>
                        <a:t> (95% </a:t>
                      </a:r>
                      <a:r>
                        <a:rPr lang="cs-CZ" dirty="0" err="1" smtClean="0"/>
                        <a:t>CI</a:t>
                      </a:r>
                      <a:r>
                        <a:rPr lang="cs-CZ" dirty="0" smtClean="0"/>
                        <a:t>)</a:t>
                      </a:r>
                      <a:endParaRPr lang="cs-CZ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0,91</a:t>
                      </a:r>
                      <a:r>
                        <a:rPr lang="cs-CZ" baseline="30000" dirty="0" smtClean="0"/>
                        <a:t>*</a:t>
                      </a:r>
                    </a:p>
                    <a:p>
                      <a:pPr algn="ctr"/>
                      <a:r>
                        <a:rPr lang="cs-CZ" dirty="0" smtClean="0"/>
                        <a:t>(0,74-1,11)</a:t>
                      </a:r>
                      <a:endParaRPr lang="cs-CZ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0,66</a:t>
                      </a:r>
                      <a:r>
                        <a:rPr lang="cs-CZ" baseline="30000" dirty="0" smtClean="0"/>
                        <a:t>†</a:t>
                      </a:r>
                      <a:endParaRPr lang="cs-CZ" baseline="0" dirty="0" smtClean="0"/>
                    </a:p>
                    <a:p>
                      <a:pPr algn="ctr"/>
                      <a:r>
                        <a:rPr lang="cs-CZ" baseline="0" dirty="0" smtClean="0"/>
                        <a:t>(0,53-0,82)</a:t>
                      </a:r>
                      <a:endParaRPr lang="cs-CZ" baseline="30000" dirty="0" smtClean="0">
                        <a:latin typeface="+mn-lt"/>
                        <a:cs typeface="Arial"/>
                      </a:endParaRPr>
                    </a:p>
                  </a:txBody>
                  <a:tcPr anchor="ctr"/>
                </a:tc>
              </a:tr>
              <a:tr h="1098097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Ischemic</a:t>
                      </a:r>
                      <a:r>
                        <a:rPr lang="cs-CZ" baseline="0" dirty="0" smtClean="0"/>
                        <a:t> </a:t>
                      </a:r>
                      <a:r>
                        <a:rPr lang="cs-CZ" baseline="0" dirty="0" err="1" smtClean="0"/>
                        <a:t>stroke</a:t>
                      </a:r>
                      <a:endParaRPr lang="cs-CZ" baseline="0" dirty="0" smtClean="0"/>
                    </a:p>
                    <a:p>
                      <a:r>
                        <a:rPr lang="cs-CZ" baseline="0" dirty="0" err="1" smtClean="0"/>
                        <a:t>RR</a:t>
                      </a:r>
                      <a:r>
                        <a:rPr lang="cs-CZ" baseline="0" dirty="0" smtClean="0"/>
                        <a:t> (95% </a:t>
                      </a:r>
                      <a:r>
                        <a:rPr lang="cs-CZ" baseline="0" dirty="0" err="1" smtClean="0"/>
                        <a:t>CI</a:t>
                      </a:r>
                      <a:r>
                        <a:rPr lang="cs-CZ" baseline="0" dirty="0" smtClean="0"/>
                        <a:t>)</a:t>
                      </a:r>
                      <a:endParaRPr lang="cs-CZ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1,11</a:t>
                      </a:r>
                      <a:r>
                        <a:rPr lang="cs-CZ" baseline="30000" dirty="0" smtClean="0"/>
                        <a:t>*</a:t>
                      </a:r>
                    </a:p>
                    <a:p>
                      <a:pPr algn="ctr"/>
                      <a:r>
                        <a:rPr lang="cs-CZ" dirty="0" smtClean="0"/>
                        <a:t>(0,89-1,40)</a:t>
                      </a:r>
                      <a:endParaRPr lang="cs-CZ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0,76</a:t>
                      </a:r>
                      <a:r>
                        <a:rPr lang="cs-CZ" baseline="30000" dirty="0" smtClean="0"/>
                        <a:t>†</a:t>
                      </a:r>
                      <a:endParaRPr lang="cs-CZ" baseline="0" dirty="0" smtClean="0"/>
                    </a:p>
                    <a:p>
                      <a:pPr algn="ctr"/>
                      <a:r>
                        <a:rPr lang="cs-CZ" baseline="0" dirty="0" smtClean="0"/>
                        <a:t>(0,60-0,98)</a:t>
                      </a:r>
                      <a:endParaRPr lang="cs-CZ" baseline="30000" dirty="0" smtClean="0">
                        <a:latin typeface="+mn-lt"/>
                        <a:cs typeface="Arial"/>
                      </a:endParaRPr>
                    </a:p>
                  </a:txBody>
                  <a:tcPr anchor="ctr"/>
                </a:tc>
              </a:tr>
              <a:tr h="1098097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Hemorrhagic</a:t>
                      </a:r>
                      <a:r>
                        <a:rPr lang="cs-CZ" dirty="0" smtClean="0"/>
                        <a:t> </a:t>
                      </a:r>
                      <a:r>
                        <a:rPr lang="cs-CZ" dirty="0" err="1" smtClean="0"/>
                        <a:t>stroke</a:t>
                      </a:r>
                      <a:endParaRPr lang="cs-CZ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baseline="0" dirty="0" err="1" smtClean="0"/>
                        <a:t>RR</a:t>
                      </a:r>
                      <a:r>
                        <a:rPr lang="cs-CZ" baseline="0" dirty="0" smtClean="0"/>
                        <a:t> (95% </a:t>
                      </a:r>
                      <a:r>
                        <a:rPr lang="cs-CZ" baseline="0" dirty="0" err="1" smtClean="0"/>
                        <a:t>CI</a:t>
                      </a:r>
                      <a:r>
                        <a:rPr lang="cs-CZ" baseline="0" dirty="0" smtClean="0"/>
                        <a:t>)</a:t>
                      </a:r>
                      <a:endParaRPr lang="cs-CZ" dirty="0" smtClean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0,31</a:t>
                      </a:r>
                      <a:r>
                        <a:rPr lang="cs-CZ" baseline="30000" dirty="0" smtClean="0"/>
                        <a:t>†</a:t>
                      </a:r>
                      <a:endParaRPr lang="cs-CZ" baseline="0" dirty="0" smtClean="0"/>
                    </a:p>
                    <a:p>
                      <a:pPr algn="ctr"/>
                      <a:r>
                        <a:rPr lang="cs-CZ" baseline="0" dirty="0" smtClean="0"/>
                        <a:t>(0,17-0,56)</a:t>
                      </a:r>
                      <a:endParaRPr lang="cs-CZ" baseline="30000" dirty="0" smtClean="0">
                        <a:latin typeface="+mn-lt"/>
                        <a:cs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0,26</a:t>
                      </a:r>
                      <a:r>
                        <a:rPr lang="cs-CZ" baseline="30000" dirty="0" smtClean="0"/>
                        <a:t>†</a:t>
                      </a:r>
                      <a:endParaRPr lang="cs-CZ" baseline="0" dirty="0" smtClean="0"/>
                    </a:p>
                    <a:p>
                      <a:pPr algn="ctr"/>
                      <a:r>
                        <a:rPr lang="cs-CZ" baseline="0" dirty="0" smtClean="0"/>
                        <a:t>(0,14-0,49)</a:t>
                      </a:r>
                      <a:endParaRPr lang="cs-CZ" baseline="30000" dirty="0" smtClean="0">
                        <a:latin typeface="+mn-lt"/>
                        <a:cs typeface="Arial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" name="TextovéPole 3"/>
          <p:cNvSpPr txBox="1"/>
          <p:nvPr/>
        </p:nvSpPr>
        <p:spPr>
          <a:xfrm>
            <a:off x="1" y="5805264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baseline="30000" dirty="0" smtClean="0">
                <a:latin typeface="+mn-lt"/>
              </a:rPr>
              <a:t>*</a:t>
            </a:r>
            <a:r>
              <a:rPr lang="cs-CZ" sz="1400" dirty="0" smtClean="0">
                <a:latin typeface="+mn-lt"/>
              </a:rPr>
              <a:t> = </a:t>
            </a:r>
            <a:r>
              <a:rPr lang="cs-CZ" sz="1400" dirty="0" err="1" smtClean="0">
                <a:latin typeface="+mn-lt"/>
              </a:rPr>
              <a:t>noninferior</a:t>
            </a:r>
            <a:r>
              <a:rPr lang="cs-CZ" sz="1400" dirty="0" smtClean="0">
                <a:latin typeface="+mn-lt"/>
              </a:rPr>
              <a:t> to warfarin; </a:t>
            </a:r>
            <a:r>
              <a:rPr lang="cs-CZ" sz="1400" baseline="30000" dirty="0" smtClean="0">
                <a:latin typeface="+mn-lt"/>
                <a:cs typeface="Arial"/>
              </a:rPr>
              <a:t>†</a:t>
            </a:r>
            <a:r>
              <a:rPr lang="cs-CZ" sz="1400" dirty="0" smtClean="0">
                <a:latin typeface="+mn-lt"/>
                <a:cs typeface="Arial"/>
              </a:rPr>
              <a:t> = superior to warfarin</a:t>
            </a:r>
            <a:endParaRPr lang="cs-CZ" sz="14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err="1" smtClean="0"/>
              <a:t>ROCKET-AF</a:t>
            </a:r>
            <a:r>
              <a:rPr lang="cs-CZ" altLang="cs-CZ" dirty="0" smtClean="0"/>
              <a:t>: </a:t>
            </a:r>
            <a:r>
              <a:rPr lang="cs-CZ" altLang="cs-CZ" dirty="0" err="1" smtClean="0"/>
              <a:t>Rivaroxaban</a:t>
            </a:r>
            <a:r>
              <a:rPr lang="cs-CZ" altLang="cs-CZ" dirty="0" smtClean="0"/>
              <a:t> u FS</a:t>
            </a:r>
          </a:p>
        </p:txBody>
      </p:sp>
      <p:sp>
        <p:nvSpPr>
          <p:cNvPr id="28676" name="Zástupný symbol pro text 3"/>
          <p:cNvSpPr>
            <a:spLocks noGrp="1"/>
          </p:cNvSpPr>
          <p:nvPr>
            <p:ph type="body" sz="quarter" idx="13"/>
          </p:nvPr>
        </p:nvSpPr>
        <p:spPr>
          <a:xfrm>
            <a:off x="0" y="6237288"/>
            <a:ext cx="3492500" cy="504825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cs-CZ" altLang="cs-CZ" sz="900" b="1" dirty="0" err="1" smtClean="0"/>
              <a:t>RIVA</a:t>
            </a:r>
            <a:r>
              <a:rPr lang="cs-CZ" altLang="cs-CZ" sz="900" b="1" dirty="0" smtClean="0"/>
              <a:t> = </a:t>
            </a:r>
            <a:r>
              <a:rPr lang="cs-CZ" altLang="cs-CZ" sz="900" b="1" dirty="0" err="1" smtClean="0"/>
              <a:t>rivaroxaban</a:t>
            </a:r>
            <a:endParaRPr lang="cs-CZ" altLang="cs-CZ" sz="900" b="1" dirty="0" smtClean="0"/>
          </a:p>
          <a:p>
            <a:pPr>
              <a:spcBef>
                <a:spcPct val="0"/>
              </a:spcBef>
            </a:pPr>
            <a:r>
              <a:rPr lang="cs-CZ" altLang="cs-CZ" sz="900" dirty="0" smtClean="0"/>
              <a:t>Patel </a:t>
            </a:r>
            <a:r>
              <a:rPr lang="cs-CZ" altLang="cs-CZ" sz="900" dirty="0" err="1" smtClean="0"/>
              <a:t>MR</a:t>
            </a:r>
            <a:r>
              <a:rPr lang="cs-CZ" altLang="cs-CZ" sz="900" dirty="0" smtClean="0"/>
              <a:t>, et al. N </a:t>
            </a:r>
            <a:r>
              <a:rPr lang="cs-CZ" altLang="cs-CZ" sz="900" dirty="0" err="1" smtClean="0"/>
              <a:t>Engl</a:t>
            </a:r>
            <a:r>
              <a:rPr lang="cs-CZ" altLang="cs-CZ" sz="900" dirty="0" smtClean="0"/>
              <a:t> J Med. 2011;365(10):883-891.</a:t>
            </a:r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23914339"/>
              </p:ext>
            </p:extLst>
          </p:nvPr>
        </p:nvGraphicFramePr>
        <p:xfrm>
          <a:off x="566738" y="1412875"/>
          <a:ext cx="8001000" cy="439239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000500"/>
                <a:gridCol w="4000500"/>
              </a:tblGrid>
              <a:tr h="878478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21%</a:t>
                      </a:r>
                      <a:r>
                        <a:rPr lang="cs-CZ" baseline="300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*</a:t>
                      </a:r>
                      <a:r>
                        <a:rPr lang="cs-CZ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cs-CZ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reduction</a:t>
                      </a:r>
                      <a:r>
                        <a:rPr lang="cs-CZ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in </a:t>
                      </a:r>
                      <a:r>
                        <a:rPr lang="cs-CZ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SSE</a:t>
                      </a:r>
                      <a:endParaRPr lang="cs-CZ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err="1" smtClean="0"/>
                        <a:t>RIVA</a:t>
                      </a:r>
                      <a:endParaRPr lang="cs-CZ" dirty="0" smtClean="0"/>
                    </a:p>
                    <a:p>
                      <a:pPr algn="ctr"/>
                      <a:r>
                        <a:rPr lang="cs-CZ" dirty="0" smtClean="0"/>
                        <a:t>20 mg</a:t>
                      </a:r>
                      <a:endParaRPr lang="cs-CZ" dirty="0">
                        <a:latin typeface="+mn-lt"/>
                      </a:endParaRPr>
                    </a:p>
                  </a:txBody>
                  <a:tcPr anchor="ctr"/>
                </a:tc>
              </a:tr>
              <a:tr h="878478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SSE</a:t>
                      </a:r>
                      <a:endParaRPr lang="cs-CZ" dirty="0" smtClean="0"/>
                    </a:p>
                    <a:p>
                      <a:r>
                        <a:rPr lang="cs-CZ" dirty="0" err="1" smtClean="0"/>
                        <a:t>RR</a:t>
                      </a:r>
                      <a:r>
                        <a:rPr lang="cs-CZ" dirty="0" smtClean="0"/>
                        <a:t> (95% </a:t>
                      </a:r>
                      <a:r>
                        <a:rPr lang="cs-CZ" dirty="0" err="1" smtClean="0"/>
                        <a:t>CI</a:t>
                      </a:r>
                      <a:r>
                        <a:rPr lang="cs-CZ" dirty="0" smtClean="0"/>
                        <a:t>)</a:t>
                      </a:r>
                      <a:endParaRPr lang="cs-CZ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0,79</a:t>
                      </a:r>
                      <a:r>
                        <a:rPr lang="cs-CZ" baseline="30000" dirty="0" smtClean="0"/>
                        <a:t>*</a:t>
                      </a:r>
                    </a:p>
                    <a:p>
                      <a:pPr algn="ctr"/>
                      <a:r>
                        <a:rPr lang="cs-CZ" dirty="0" smtClean="0"/>
                        <a:t>(0,66-0,96)</a:t>
                      </a:r>
                      <a:endParaRPr lang="cs-CZ" dirty="0">
                        <a:latin typeface="+mn-lt"/>
                      </a:endParaRPr>
                    </a:p>
                  </a:txBody>
                  <a:tcPr anchor="ctr"/>
                </a:tc>
              </a:tr>
              <a:tr h="878478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Ischemic</a:t>
                      </a:r>
                      <a:r>
                        <a:rPr lang="cs-CZ" baseline="0" dirty="0" smtClean="0"/>
                        <a:t> </a:t>
                      </a:r>
                      <a:r>
                        <a:rPr lang="cs-CZ" baseline="0" dirty="0" err="1" smtClean="0"/>
                        <a:t>stroke</a:t>
                      </a:r>
                      <a:endParaRPr lang="cs-CZ" baseline="0" dirty="0" smtClean="0"/>
                    </a:p>
                    <a:p>
                      <a:r>
                        <a:rPr lang="cs-CZ" baseline="0" dirty="0" err="1" smtClean="0"/>
                        <a:t>RR</a:t>
                      </a:r>
                      <a:r>
                        <a:rPr lang="cs-CZ" baseline="0" dirty="0" smtClean="0"/>
                        <a:t> (95% </a:t>
                      </a:r>
                      <a:r>
                        <a:rPr lang="cs-CZ" baseline="0" dirty="0" err="1" smtClean="0"/>
                        <a:t>CI</a:t>
                      </a:r>
                      <a:r>
                        <a:rPr lang="cs-CZ" baseline="0" dirty="0" smtClean="0"/>
                        <a:t>)</a:t>
                      </a:r>
                      <a:endParaRPr lang="cs-CZ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0,94</a:t>
                      </a:r>
                      <a:r>
                        <a:rPr lang="cs-CZ" baseline="30000" dirty="0" smtClean="0"/>
                        <a:t>*</a:t>
                      </a:r>
                    </a:p>
                    <a:p>
                      <a:pPr algn="ctr"/>
                      <a:r>
                        <a:rPr lang="cs-CZ" dirty="0" smtClean="0"/>
                        <a:t>(0,75-1,17)</a:t>
                      </a:r>
                      <a:endParaRPr lang="cs-CZ" dirty="0">
                        <a:latin typeface="+mn-lt"/>
                      </a:endParaRPr>
                    </a:p>
                  </a:txBody>
                  <a:tcPr anchor="ctr"/>
                </a:tc>
              </a:tr>
              <a:tr h="878478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Hemorrhagic</a:t>
                      </a:r>
                      <a:r>
                        <a:rPr lang="cs-CZ" dirty="0" smtClean="0"/>
                        <a:t> </a:t>
                      </a:r>
                      <a:r>
                        <a:rPr lang="cs-CZ" dirty="0" err="1" smtClean="0"/>
                        <a:t>stroke</a:t>
                      </a:r>
                      <a:endParaRPr lang="cs-CZ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baseline="0" dirty="0" err="1" smtClean="0"/>
                        <a:t>RR</a:t>
                      </a:r>
                      <a:r>
                        <a:rPr lang="cs-CZ" baseline="0" dirty="0" smtClean="0"/>
                        <a:t> (95% </a:t>
                      </a:r>
                      <a:r>
                        <a:rPr lang="cs-CZ" baseline="0" dirty="0" err="1" smtClean="0"/>
                        <a:t>CI</a:t>
                      </a:r>
                      <a:r>
                        <a:rPr lang="cs-CZ" baseline="0" dirty="0" smtClean="0"/>
                        <a:t>)</a:t>
                      </a:r>
                      <a:endParaRPr lang="cs-CZ" dirty="0" smtClean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0,59</a:t>
                      </a:r>
                      <a:r>
                        <a:rPr lang="cs-CZ" baseline="30000" dirty="0" smtClean="0"/>
                        <a:t>†</a:t>
                      </a:r>
                      <a:endParaRPr lang="cs-CZ" baseline="0" dirty="0" smtClean="0"/>
                    </a:p>
                    <a:p>
                      <a:pPr algn="ctr"/>
                      <a:r>
                        <a:rPr lang="cs-CZ" baseline="0" dirty="0" smtClean="0"/>
                        <a:t>(0,37-0,93)</a:t>
                      </a:r>
                      <a:endParaRPr lang="cs-CZ" baseline="30000" dirty="0" smtClean="0">
                        <a:latin typeface="+mn-lt"/>
                        <a:cs typeface="Arial"/>
                      </a:endParaRPr>
                    </a:p>
                  </a:txBody>
                  <a:tcPr anchor="ctr"/>
                </a:tc>
              </a:tr>
              <a:tr h="878478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Systemic</a:t>
                      </a:r>
                      <a:r>
                        <a:rPr lang="cs-CZ" dirty="0" smtClean="0"/>
                        <a:t> </a:t>
                      </a:r>
                      <a:r>
                        <a:rPr lang="cs-CZ" dirty="0" err="1" smtClean="0"/>
                        <a:t>embolism</a:t>
                      </a:r>
                      <a:endParaRPr lang="cs-CZ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baseline="0" dirty="0" err="1" smtClean="0"/>
                        <a:t>RR</a:t>
                      </a:r>
                      <a:r>
                        <a:rPr lang="cs-CZ" baseline="0" dirty="0" smtClean="0"/>
                        <a:t> (95% </a:t>
                      </a:r>
                      <a:r>
                        <a:rPr lang="cs-CZ" baseline="0" dirty="0" err="1" smtClean="0"/>
                        <a:t>CI</a:t>
                      </a:r>
                      <a:r>
                        <a:rPr lang="cs-CZ" baseline="0" dirty="0" smtClean="0"/>
                        <a:t>)</a:t>
                      </a:r>
                      <a:endParaRPr lang="cs-CZ" dirty="0" smtClean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0,23</a:t>
                      </a:r>
                      <a:r>
                        <a:rPr lang="cs-CZ" baseline="30000" dirty="0" smtClean="0"/>
                        <a:t>†</a:t>
                      </a:r>
                      <a:endParaRPr lang="cs-CZ" baseline="0" dirty="0" smtClean="0"/>
                    </a:p>
                    <a:p>
                      <a:pPr algn="ctr"/>
                      <a:r>
                        <a:rPr lang="cs-CZ" baseline="0" dirty="0" smtClean="0"/>
                        <a:t>(0,09-0,61)</a:t>
                      </a:r>
                      <a:endParaRPr lang="cs-CZ" baseline="30000" dirty="0" smtClean="0">
                        <a:latin typeface="+mn-lt"/>
                        <a:cs typeface="Arial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" name="TextovéPole 3"/>
          <p:cNvSpPr txBox="1"/>
          <p:nvPr/>
        </p:nvSpPr>
        <p:spPr>
          <a:xfrm>
            <a:off x="1" y="5805264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baseline="30000" dirty="0" smtClean="0">
                <a:latin typeface="+mn-lt"/>
              </a:rPr>
              <a:t>*</a:t>
            </a:r>
            <a:r>
              <a:rPr lang="cs-CZ" sz="1400" dirty="0" smtClean="0">
                <a:latin typeface="+mn-lt"/>
              </a:rPr>
              <a:t> = </a:t>
            </a:r>
            <a:r>
              <a:rPr lang="cs-CZ" sz="1400" dirty="0" err="1" smtClean="0">
                <a:latin typeface="+mn-lt"/>
              </a:rPr>
              <a:t>noninferior</a:t>
            </a:r>
            <a:r>
              <a:rPr lang="cs-CZ" sz="1400" dirty="0" smtClean="0">
                <a:latin typeface="+mn-lt"/>
              </a:rPr>
              <a:t> to warfarin; </a:t>
            </a:r>
            <a:r>
              <a:rPr lang="cs-CZ" sz="1400" baseline="30000" dirty="0" smtClean="0">
                <a:latin typeface="+mn-lt"/>
                <a:cs typeface="Arial"/>
              </a:rPr>
              <a:t>†</a:t>
            </a:r>
            <a:r>
              <a:rPr lang="cs-CZ" sz="1400" dirty="0" smtClean="0">
                <a:latin typeface="+mn-lt"/>
                <a:cs typeface="Arial"/>
              </a:rPr>
              <a:t> = superior to warfarin</a:t>
            </a:r>
            <a:endParaRPr lang="cs-CZ" sz="1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673756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err="1" smtClean="0"/>
              <a:t>ARISTOTLE</a:t>
            </a:r>
            <a:r>
              <a:rPr lang="cs-CZ" altLang="cs-CZ" dirty="0" smtClean="0"/>
              <a:t>: </a:t>
            </a:r>
            <a:r>
              <a:rPr lang="cs-CZ" altLang="cs-CZ" dirty="0" err="1" smtClean="0"/>
              <a:t>Apixaban</a:t>
            </a:r>
            <a:r>
              <a:rPr lang="cs-CZ" altLang="cs-CZ" dirty="0" smtClean="0"/>
              <a:t> u FS</a:t>
            </a:r>
          </a:p>
        </p:txBody>
      </p:sp>
      <p:sp>
        <p:nvSpPr>
          <p:cNvPr id="28676" name="Zástupný symbol pro text 3"/>
          <p:cNvSpPr>
            <a:spLocks noGrp="1"/>
          </p:cNvSpPr>
          <p:nvPr>
            <p:ph type="body" sz="quarter" idx="13"/>
          </p:nvPr>
        </p:nvSpPr>
        <p:spPr>
          <a:xfrm>
            <a:off x="0" y="6237288"/>
            <a:ext cx="3492500" cy="504825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cs-CZ" altLang="cs-CZ" sz="900" b="1" dirty="0" err="1" smtClean="0"/>
              <a:t>APIX</a:t>
            </a:r>
            <a:r>
              <a:rPr lang="cs-CZ" altLang="cs-CZ" sz="900" b="1" dirty="0" smtClean="0"/>
              <a:t> = </a:t>
            </a:r>
            <a:r>
              <a:rPr lang="cs-CZ" altLang="cs-CZ" sz="900" b="1" dirty="0" err="1" smtClean="0"/>
              <a:t>apixaban</a:t>
            </a:r>
            <a:endParaRPr lang="cs-CZ" altLang="cs-CZ" sz="900" b="1" dirty="0" smtClean="0"/>
          </a:p>
          <a:p>
            <a:pPr>
              <a:spcBef>
                <a:spcPct val="0"/>
              </a:spcBef>
            </a:pPr>
            <a:r>
              <a:rPr lang="cs-CZ" altLang="cs-CZ" sz="900" dirty="0" err="1" smtClean="0"/>
              <a:t>Granger</a:t>
            </a:r>
            <a:r>
              <a:rPr lang="cs-CZ" altLang="cs-CZ" sz="900" dirty="0" smtClean="0"/>
              <a:t> </a:t>
            </a:r>
            <a:r>
              <a:rPr lang="cs-CZ" altLang="cs-CZ" sz="900" dirty="0" err="1" smtClean="0"/>
              <a:t>CB</a:t>
            </a:r>
            <a:r>
              <a:rPr lang="cs-CZ" altLang="cs-CZ" sz="900" dirty="0" smtClean="0"/>
              <a:t>, et al. N </a:t>
            </a:r>
            <a:r>
              <a:rPr lang="cs-CZ" altLang="cs-CZ" sz="900" dirty="0" err="1" smtClean="0"/>
              <a:t>Engl</a:t>
            </a:r>
            <a:r>
              <a:rPr lang="cs-CZ" altLang="cs-CZ" sz="900" dirty="0" smtClean="0"/>
              <a:t> J Med. 2011;365(11):981-992.</a:t>
            </a:r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98510692"/>
              </p:ext>
            </p:extLst>
          </p:nvPr>
        </p:nvGraphicFramePr>
        <p:xfrm>
          <a:off x="566738" y="1412875"/>
          <a:ext cx="8001000" cy="439239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000500"/>
                <a:gridCol w="4000500"/>
              </a:tblGrid>
              <a:tr h="878478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21%</a:t>
                      </a:r>
                      <a:r>
                        <a:rPr lang="cs-CZ" baseline="300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†</a:t>
                      </a:r>
                      <a:r>
                        <a:rPr lang="cs-CZ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cs-CZ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reduction</a:t>
                      </a:r>
                      <a:r>
                        <a:rPr lang="cs-CZ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in </a:t>
                      </a:r>
                      <a:r>
                        <a:rPr lang="cs-CZ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SSE</a:t>
                      </a:r>
                      <a:endParaRPr lang="cs-CZ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err="1" smtClean="0">
                          <a:effectLst/>
                        </a:rPr>
                        <a:t>APIX</a:t>
                      </a:r>
                      <a:endParaRPr lang="cs-CZ" dirty="0" smtClean="0">
                        <a:effectLst/>
                      </a:endParaRPr>
                    </a:p>
                    <a:p>
                      <a:pPr algn="ctr"/>
                      <a:r>
                        <a:rPr lang="cs-CZ" dirty="0" smtClean="0">
                          <a:effectLst/>
                        </a:rPr>
                        <a:t>5 mg</a:t>
                      </a:r>
                      <a:endParaRPr lang="cs-CZ" dirty="0">
                        <a:effectLst/>
                        <a:latin typeface="+mn-lt"/>
                      </a:endParaRPr>
                    </a:p>
                  </a:txBody>
                  <a:tcPr anchor="ctr"/>
                </a:tc>
              </a:tr>
              <a:tr h="878478">
                <a:tc>
                  <a:txBody>
                    <a:bodyPr/>
                    <a:lstStyle/>
                    <a:p>
                      <a:r>
                        <a:rPr lang="cs-CZ" dirty="0" err="1" smtClean="0">
                          <a:effectLst/>
                        </a:rPr>
                        <a:t>SSE</a:t>
                      </a:r>
                      <a:endParaRPr lang="cs-CZ" dirty="0" smtClean="0">
                        <a:effectLst/>
                      </a:endParaRPr>
                    </a:p>
                    <a:p>
                      <a:r>
                        <a:rPr lang="cs-CZ" dirty="0" err="1" smtClean="0">
                          <a:effectLst/>
                        </a:rPr>
                        <a:t>RR</a:t>
                      </a:r>
                      <a:r>
                        <a:rPr lang="cs-CZ" dirty="0" smtClean="0">
                          <a:effectLst/>
                        </a:rPr>
                        <a:t> (95% </a:t>
                      </a:r>
                      <a:r>
                        <a:rPr lang="cs-CZ" dirty="0" err="1" smtClean="0">
                          <a:effectLst/>
                        </a:rPr>
                        <a:t>CI</a:t>
                      </a:r>
                      <a:r>
                        <a:rPr lang="cs-CZ" dirty="0" smtClean="0">
                          <a:effectLst/>
                        </a:rPr>
                        <a:t>)</a:t>
                      </a:r>
                      <a:endParaRPr lang="cs-CZ" dirty="0">
                        <a:effectLst/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effectLst/>
                        </a:rPr>
                        <a:t>0,79</a:t>
                      </a:r>
                      <a:r>
                        <a:rPr lang="cs-CZ" baseline="30000" dirty="0" smtClean="0"/>
                        <a:t>†</a:t>
                      </a:r>
                      <a:endParaRPr lang="cs-CZ" baseline="30000" dirty="0" smtClean="0">
                        <a:effectLst/>
                      </a:endParaRPr>
                    </a:p>
                    <a:p>
                      <a:pPr algn="ctr"/>
                      <a:r>
                        <a:rPr lang="cs-CZ" dirty="0" smtClean="0">
                          <a:effectLst/>
                        </a:rPr>
                        <a:t>(0,66-0,95)</a:t>
                      </a:r>
                      <a:endParaRPr lang="cs-CZ" dirty="0">
                        <a:effectLst/>
                        <a:latin typeface="+mn-lt"/>
                      </a:endParaRPr>
                    </a:p>
                  </a:txBody>
                  <a:tcPr anchor="ctr"/>
                </a:tc>
              </a:tr>
              <a:tr h="878478">
                <a:tc>
                  <a:txBody>
                    <a:bodyPr/>
                    <a:lstStyle/>
                    <a:p>
                      <a:r>
                        <a:rPr lang="cs-CZ" dirty="0" err="1" smtClean="0">
                          <a:effectLst/>
                        </a:rPr>
                        <a:t>Ischemic</a:t>
                      </a:r>
                      <a:r>
                        <a:rPr lang="cs-CZ" baseline="0" dirty="0" smtClean="0">
                          <a:effectLst/>
                        </a:rPr>
                        <a:t> </a:t>
                      </a:r>
                      <a:r>
                        <a:rPr lang="cs-CZ" baseline="0" dirty="0" err="1" smtClean="0">
                          <a:effectLst/>
                        </a:rPr>
                        <a:t>stroke</a:t>
                      </a:r>
                      <a:endParaRPr lang="cs-CZ" baseline="0" dirty="0" smtClean="0">
                        <a:effectLst/>
                      </a:endParaRPr>
                    </a:p>
                    <a:p>
                      <a:r>
                        <a:rPr lang="cs-CZ" baseline="0" dirty="0" err="1" smtClean="0">
                          <a:effectLst/>
                        </a:rPr>
                        <a:t>RR</a:t>
                      </a:r>
                      <a:r>
                        <a:rPr lang="cs-CZ" baseline="0" dirty="0" smtClean="0">
                          <a:effectLst/>
                        </a:rPr>
                        <a:t> (95% </a:t>
                      </a:r>
                      <a:r>
                        <a:rPr lang="cs-CZ" baseline="0" dirty="0" err="1" smtClean="0">
                          <a:effectLst/>
                        </a:rPr>
                        <a:t>CI</a:t>
                      </a:r>
                      <a:r>
                        <a:rPr lang="cs-CZ" baseline="0" dirty="0" smtClean="0">
                          <a:effectLst/>
                        </a:rPr>
                        <a:t>)</a:t>
                      </a:r>
                      <a:endParaRPr lang="cs-CZ" dirty="0">
                        <a:effectLst/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effectLst/>
                        </a:rPr>
                        <a:t>0,92</a:t>
                      </a:r>
                      <a:r>
                        <a:rPr lang="cs-CZ" baseline="30000" dirty="0" smtClean="0">
                          <a:effectLst/>
                        </a:rPr>
                        <a:t>*</a:t>
                      </a:r>
                    </a:p>
                    <a:p>
                      <a:pPr algn="ctr"/>
                      <a:r>
                        <a:rPr lang="cs-CZ" dirty="0" smtClean="0">
                          <a:effectLst/>
                        </a:rPr>
                        <a:t>(0,74-1,13)</a:t>
                      </a:r>
                      <a:endParaRPr lang="cs-CZ" dirty="0">
                        <a:effectLst/>
                        <a:latin typeface="+mn-lt"/>
                      </a:endParaRPr>
                    </a:p>
                  </a:txBody>
                  <a:tcPr anchor="ctr"/>
                </a:tc>
              </a:tr>
              <a:tr h="878478">
                <a:tc>
                  <a:txBody>
                    <a:bodyPr/>
                    <a:lstStyle/>
                    <a:p>
                      <a:r>
                        <a:rPr lang="cs-CZ" dirty="0" err="1" smtClean="0">
                          <a:effectLst/>
                        </a:rPr>
                        <a:t>Hemorrhagic</a:t>
                      </a:r>
                      <a:r>
                        <a:rPr lang="cs-CZ" dirty="0" smtClean="0">
                          <a:effectLst/>
                        </a:rPr>
                        <a:t> </a:t>
                      </a:r>
                      <a:r>
                        <a:rPr lang="cs-CZ" dirty="0" err="1" smtClean="0">
                          <a:effectLst/>
                        </a:rPr>
                        <a:t>stroke</a:t>
                      </a:r>
                      <a:endParaRPr lang="cs-CZ" dirty="0" smtClean="0">
                        <a:effectLst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baseline="0" dirty="0" err="1" smtClean="0">
                          <a:effectLst/>
                        </a:rPr>
                        <a:t>RR</a:t>
                      </a:r>
                      <a:r>
                        <a:rPr lang="cs-CZ" baseline="0" dirty="0" smtClean="0">
                          <a:effectLst/>
                        </a:rPr>
                        <a:t> (95% </a:t>
                      </a:r>
                      <a:r>
                        <a:rPr lang="cs-CZ" baseline="0" dirty="0" err="1" smtClean="0">
                          <a:effectLst/>
                        </a:rPr>
                        <a:t>CI</a:t>
                      </a:r>
                      <a:r>
                        <a:rPr lang="cs-CZ" baseline="0" dirty="0" smtClean="0">
                          <a:effectLst/>
                        </a:rPr>
                        <a:t>)</a:t>
                      </a:r>
                      <a:endParaRPr lang="cs-CZ" dirty="0" smtClean="0">
                        <a:effectLst/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effectLst/>
                        </a:rPr>
                        <a:t>0,51</a:t>
                      </a:r>
                      <a:r>
                        <a:rPr lang="cs-CZ" baseline="30000" dirty="0" smtClean="0">
                          <a:effectLst/>
                        </a:rPr>
                        <a:t>†</a:t>
                      </a:r>
                      <a:endParaRPr lang="cs-CZ" baseline="0" dirty="0" smtClean="0">
                        <a:effectLst/>
                      </a:endParaRPr>
                    </a:p>
                    <a:p>
                      <a:pPr algn="ctr"/>
                      <a:r>
                        <a:rPr lang="cs-CZ" baseline="0" dirty="0" smtClean="0">
                          <a:effectLst/>
                        </a:rPr>
                        <a:t>(0,35-0,75)</a:t>
                      </a:r>
                      <a:endParaRPr lang="cs-CZ" baseline="30000" dirty="0" smtClean="0">
                        <a:effectLst/>
                        <a:latin typeface="+mn-lt"/>
                        <a:cs typeface="Arial"/>
                      </a:endParaRPr>
                    </a:p>
                  </a:txBody>
                  <a:tcPr anchor="ctr"/>
                </a:tc>
              </a:tr>
              <a:tr h="878478">
                <a:tc>
                  <a:txBody>
                    <a:bodyPr/>
                    <a:lstStyle/>
                    <a:p>
                      <a:r>
                        <a:rPr lang="cs-CZ" dirty="0" err="1" smtClean="0">
                          <a:effectLst/>
                        </a:rPr>
                        <a:t>Systemic</a:t>
                      </a:r>
                      <a:r>
                        <a:rPr lang="cs-CZ" dirty="0" smtClean="0">
                          <a:effectLst/>
                        </a:rPr>
                        <a:t> </a:t>
                      </a:r>
                      <a:r>
                        <a:rPr lang="cs-CZ" dirty="0" err="1" smtClean="0">
                          <a:effectLst/>
                        </a:rPr>
                        <a:t>embolism</a:t>
                      </a:r>
                      <a:endParaRPr lang="cs-CZ" dirty="0" smtClean="0">
                        <a:effectLst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baseline="0" dirty="0" err="1" smtClean="0">
                          <a:effectLst/>
                        </a:rPr>
                        <a:t>RR</a:t>
                      </a:r>
                      <a:r>
                        <a:rPr lang="cs-CZ" baseline="0" dirty="0" smtClean="0">
                          <a:effectLst/>
                        </a:rPr>
                        <a:t> (95% </a:t>
                      </a:r>
                      <a:r>
                        <a:rPr lang="cs-CZ" baseline="0" dirty="0" err="1" smtClean="0">
                          <a:effectLst/>
                        </a:rPr>
                        <a:t>CI</a:t>
                      </a:r>
                      <a:r>
                        <a:rPr lang="cs-CZ" baseline="0" dirty="0" smtClean="0">
                          <a:effectLst/>
                        </a:rPr>
                        <a:t>)</a:t>
                      </a:r>
                      <a:endParaRPr lang="cs-CZ" dirty="0" smtClean="0">
                        <a:effectLst/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effectLst/>
                        </a:rPr>
                        <a:t>0,87</a:t>
                      </a:r>
                      <a:r>
                        <a:rPr lang="cs-CZ" baseline="30000" dirty="0" smtClean="0">
                          <a:effectLst/>
                        </a:rPr>
                        <a:t>*</a:t>
                      </a:r>
                      <a:endParaRPr lang="cs-CZ" baseline="0" dirty="0" smtClean="0">
                        <a:effectLst/>
                      </a:endParaRPr>
                    </a:p>
                    <a:p>
                      <a:pPr algn="ctr"/>
                      <a:r>
                        <a:rPr lang="cs-CZ" baseline="0" dirty="0" smtClean="0">
                          <a:effectLst/>
                        </a:rPr>
                        <a:t>(0,44-1,75)</a:t>
                      </a:r>
                      <a:endParaRPr lang="cs-CZ" baseline="30000" dirty="0" smtClean="0">
                        <a:effectLst/>
                        <a:latin typeface="+mn-lt"/>
                        <a:cs typeface="Arial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" name="TextovéPole 3"/>
          <p:cNvSpPr txBox="1"/>
          <p:nvPr/>
        </p:nvSpPr>
        <p:spPr>
          <a:xfrm>
            <a:off x="1" y="5805264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baseline="30000" dirty="0" smtClean="0">
                <a:latin typeface="+mn-lt"/>
              </a:rPr>
              <a:t>*</a:t>
            </a:r>
            <a:r>
              <a:rPr lang="cs-CZ" sz="1400" dirty="0" smtClean="0">
                <a:latin typeface="+mn-lt"/>
              </a:rPr>
              <a:t> = </a:t>
            </a:r>
            <a:r>
              <a:rPr lang="cs-CZ" sz="1400" dirty="0" err="1" smtClean="0">
                <a:latin typeface="+mn-lt"/>
              </a:rPr>
              <a:t>noninferior</a:t>
            </a:r>
            <a:r>
              <a:rPr lang="cs-CZ" sz="1400" dirty="0" smtClean="0">
                <a:latin typeface="+mn-lt"/>
              </a:rPr>
              <a:t> to warfarin; </a:t>
            </a:r>
            <a:r>
              <a:rPr lang="cs-CZ" sz="1400" baseline="30000" dirty="0" smtClean="0">
                <a:latin typeface="+mn-lt"/>
                <a:cs typeface="Arial"/>
              </a:rPr>
              <a:t>†</a:t>
            </a:r>
            <a:r>
              <a:rPr lang="cs-CZ" sz="1400" dirty="0" smtClean="0">
                <a:latin typeface="+mn-lt"/>
                <a:cs typeface="Arial"/>
              </a:rPr>
              <a:t> = superior to warfarin</a:t>
            </a:r>
            <a:endParaRPr lang="cs-CZ" sz="1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010035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err="1" smtClean="0"/>
              <a:t>ENGAGE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AF</a:t>
            </a:r>
            <a:r>
              <a:rPr lang="cs-CZ" altLang="cs-CZ" dirty="0" smtClean="0"/>
              <a:t>: </a:t>
            </a:r>
            <a:r>
              <a:rPr lang="cs-CZ" altLang="cs-CZ" dirty="0" err="1" smtClean="0"/>
              <a:t>Edoxaban</a:t>
            </a:r>
            <a:r>
              <a:rPr lang="cs-CZ" altLang="cs-CZ" dirty="0" smtClean="0"/>
              <a:t> u FS</a:t>
            </a:r>
          </a:p>
        </p:txBody>
      </p:sp>
      <p:sp>
        <p:nvSpPr>
          <p:cNvPr id="28676" name="Zástupný symbol pro text 3"/>
          <p:cNvSpPr>
            <a:spLocks noGrp="1"/>
          </p:cNvSpPr>
          <p:nvPr>
            <p:ph type="body" sz="quarter" idx="13"/>
          </p:nvPr>
        </p:nvSpPr>
        <p:spPr>
          <a:xfrm>
            <a:off x="0" y="6237288"/>
            <a:ext cx="3492500" cy="504825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cs-CZ" altLang="cs-CZ" sz="900" b="1" dirty="0" smtClean="0"/>
              <a:t>a = </a:t>
            </a:r>
            <a:r>
              <a:rPr lang="cs-CZ" altLang="cs-CZ" sz="900" b="1" dirty="0" err="1" smtClean="0"/>
              <a:t>Edoxaban</a:t>
            </a:r>
            <a:r>
              <a:rPr lang="cs-CZ" altLang="cs-CZ" sz="900" b="1" dirty="0" smtClean="0"/>
              <a:t> has not </a:t>
            </a:r>
            <a:r>
              <a:rPr lang="cs-CZ" altLang="cs-CZ" sz="900" b="1" dirty="0" err="1" smtClean="0"/>
              <a:t>been</a:t>
            </a:r>
            <a:r>
              <a:rPr lang="cs-CZ" altLang="cs-CZ" sz="900" b="1" dirty="0" smtClean="0"/>
              <a:t> </a:t>
            </a:r>
            <a:r>
              <a:rPr lang="cs-CZ" altLang="cs-CZ" sz="900" b="1" dirty="0" err="1" smtClean="0"/>
              <a:t>approved</a:t>
            </a:r>
            <a:r>
              <a:rPr lang="cs-CZ" altLang="cs-CZ" sz="900" b="1" dirty="0" smtClean="0"/>
              <a:t> </a:t>
            </a:r>
            <a:r>
              <a:rPr lang="cs-CZ" altLang="cs-CZ" sz="900" b="1" dirty="0" err="1" smtClean="0"/>
              <a:t>for</a:t>
            </a:r>
            <a:r>
              <a:rPr lang="cs-CZ" altLang="cs-CZ" sz="900" b="1" dirty="0" smtClean="0"/>
              <a:t> use in </a:t>
            </a:r>
            <a:r>
              <a:rPr lang="cs-CZ" altLang="cs-CZ" sz="900" b="1" dirty="0" err="1" smtClean="0"/>
              <a:t>NVAF</a:t>
            </a:r>
            <a:r>
              <a:rPr lang="cs-CZ" altLang="cs-CZ" sz="900" b="1" dirty="0" smtClean="0"/>
              <a:t> by </a:t>
            </a:r>
            <a:r>
              <a:rPr lang="cs-CZ" altLang="cs-CZ" sz="900" b="1" dirty="0" err="1" smtClean="0"/>
              <a:t>the</a:t>
            </a:r>
            <a:r>
              <a:rPr lang="cs-CZ" altLang="cs-CZ" sz="900" b="1" dirty="0" smtClean="0"/>
              <a:t> EMA</a:t>
            </a:r>
          </a:p>
          <a:p>
            <a:pPr>
              <a:spcBef>
                <a:spcPct val="0"/>
              </a:spcBef>
            </a:pPr>
            <a:r>
              <a:rPr lang="cs-CZ" altLang="cs-CZ" sz="900" b="1" dirty="0" err="1" smtClean="0"/>
              <a:t>EDOX</a:t>
            </a:r>
            <a:r>
              <a:rPr lang="cs-CZ" altLang="cs-CZ" sz="900" b="1" dirty="0" smtClean="0"/>
              <a:t> = </a:t>
            </a:r>
            <a:r>
              <a:rPr lang="cs-CZ" altLang="cs-CZ" sz="900" b="1" dirty="0" err="1" smtClean="0"/>
              <a:t>edoxaban</a:t>
            </a:r>
            <a:endParaRPr lang="cs-CZ" altLang="cs-CZ" sz="900" b="1" dirty="0" smtClean="0"/>
          </a:p>
          <a:p>
            <a:pPr>
              <a:spcBef>
                <a:spcPct val="0"/>
              </a:spcBef>
            </a:pPr>
            <a:r>
              <a:rPr lang="cs-CZ" altLang="cs-CZ" sz="850" dirty="0" err="1" smtClean="0"/>
              <a:t>Giugliano</a:t>
            </a:r>
            <a:r>
              <a:rPr lang="cs-CZ" altLang="cs-CZ" sz="850" dirty="0" smtClean="0"/>
              <a:t> </a:t>
            </a:r>
            <a:r>
              <a:rPr lang="cs-CZ" altLang="cs-CZ" sz="850" dirty="0" err="1" smtClean="0"/>
              <a:t>RP</a:t>
            </a:r>
            <a:r>
              <a:rPr lang="cs-CZ" altLang="cs-CZ" sz="850" dirty="0" smtClean="0"/>
              <a:t>, et al. N </a:t>
            </a:r>
            <a:r>
              <a:rPr lang="cs-CZ" altLang="cs-CZ" sz="850" dirty="0" err="1" smtClean="0"/>
              <a:t>Engl</a:t>
            </a:r>
            <a:r>
              <a:rPr lang="cs-CZ" altLang="cs-CZ" sz="850" dirty="0" smtClean="0"/>
              <a:t> J Med. 2013;369(22):2093-2104.</a:t>
            </a:r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52785586"/>
              </p:ext>
            </p:extLst>
          </p:nvPr>
        </p:nvGraphicFramePr>
        <p:xfrm>
          <a:off x="566738" y="1412875"/>
          <a:ext cx="8001000" cy="439239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000500"/>
                <a:gridCol w="2000250"/>
                <a:gridCol w="2000250"/>
              </a:tblGrid>
              <a:tr h="878478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21%</a:t>
                      </a:r>
                      <a:r>
                        <a:rPr lang="cs-CZ" baseline="300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*</a:t>
                      </a:r>
                      <a:r>
                        <a:rPr lang="cs-CZ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cs-CZ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reduction</a:t>
                      </a:r>
                      <a:r>
                        <a:rPr lang="cs-CZ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in </a:t>
                      </a:r>
                      <a:r>
                        <a:rPr lang="cs-CZ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SSE</a:t>
                      </a:r>
                      <a:endParaRPr lang="cs-CZ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ctr"/>
                      <a:r>
                        <a:rPr lang="cs-CZ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(</a:t>
                      </a:r>
                      <a:r>
                        <a:rPr lang="cs-CZ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high</a:t>
                      </a:r>
                      <a:r>
                        <a:rPr lang="cs-CZ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cs-CZ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explosure</a:t>
                      </a:r>
                      <a:r>
                        <a:rPr lang="cs-CZ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cs-CZ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arm</a:t>
                      </a:r>
                      <a:r>
                        <a:rPr lang="cs-CZ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err="1" smtClean="0">
                          <a:effectLst/>
                        </a:rPr>
                        <a:t>EDOX</a:t>
                      </a:r>
                      <a:r>
                        <a:rPr lang="cs-CZ" baseline="30000" dirty="0" err="1" smtClean="0">
                          <a:effectLst/>
                        </a:rPr>
                        <a:t>a</a:t>
                      </a:r>
                      <a:endParaRPr lang="cs-CZ" baseline="30000" dirty="0" smtClean="0">
                        <a:effectLst/>
                      </a:endParaRPr>
                    </a:p>
                    <a:p>
                      <a:pPr algn="ctr"/>
                      <a:r>
                        <a:rPr lang="cs-CZ" dirty="0" err="1" smtClean="0">
                          <a:effectLst/>
                        </a:rPr>
                        <a:t>Low</a:t>
                      </a:r>
                      <a:endParaRPr lang="cs-CZ" dirty="0">
                        <a:effectLst/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err="1" smtClean="0">
                          <a:effectLst/>
                        </a:rPr>
                        <a:t>EDOX</a:t>
                      </a:r>
                      <a:r>
                        <a:rPr lang="cs-CZ" baseline="30000" dirty="0" err="1" smtClean="0">
                          <a:effectLst/>
                        </a:rPr>
                        <a:t>a</a:t>
                      </a:r>
                      <a:endParaRPr lang="cs-CZ" baseline="30000" dirty="0" smtClean="0">
                        <a:effectLst/>
                      </a:endParaRPr>
                    </a:p>
                    <a:p>
                      <a:pPr algn="ctr"/>
                      <a:r>
                        <a:rPr lang="cs-CZ" dirty="0" err="1" smtClean="0">
                          <a:effectLst/>
                        </a:rPr>
                        <a:t>High</a:t>
                      </a:r>
                      <a:endParaRPr lang="cs-CZ" dirty="0">
                        <a:effectLst/>
                        <a:latin typeface="+mn-lt"/>
                      </a:endParaRPr>
                    </a:p>
                  </a:txBody>
                  <a:tcPr anchor="ctr"/>
                </a:tc>
              </a:tr>
              <a:tr h="878478">
                <a:tc>
                  <a:txBody>
                    <a:bodyPr/>
                    <a:lstStyle/>
                    <a:p>
                      <a:r>
                        <a:rPr lang="cs-CZ" dirty="0" err="1" smtClean="0">
                          <a:effectLst/>
                        </a:rPr>
                        <a:t>SSE</a:t>
                      </a:r>
                      <a:endParaRPr lang="cs-CZ" dirty="0" smtClean="0">
                        <a:effectLst/>
                      </a:endParaRPr>
                    </a:p>
                    <a:p>
                      <a:r>
                        <a:rPr lang="cs-CZ" dirty="0" err="1" smtClean="0">
                          <a:effectLst/>
                        </a:rPr>
                        <a:t>RR</a:t>
                      </a:r>
                      <a:r>
                        <a:rPr lang="cs-CZ" dirty="0" smtClean="0">
                          <a:effectLst/>
                        </a:rPr>
                        <a:t> (95% </a:t>
                      </a:r>
                      <a:r>
                        <a:rPr lang="cs-CZ" dirty="0" err="1" smtClean="0">
                          <a:effectLst/>
                        </a:rPr>
                        <a:t>CI</a:t>
                      </a:r>
                      <a:r>
                        <a:rPr lang="cs-CZ" dirty="0" smtClean="0">
                          <a:effectLst/>
                        </a:rPr>
                        <a:t>)</a:t>
                      </a:r>
                      <a:endParaRPr lang="cs-CZ" dirty="0">
                        <a:effectLst/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effectLst/>
                        </a:rPr>
                        <a:t>1,07</a:t>
                      </a:r>
                      <a:r>
                        <a:rPr lang="cs-CZ" baseline="30000" dirty="0" smtClean="0"/>
                        <a:t>*</a:t>
                      </a:r>
                      <a:endParaRPr lang="cs-CZ" baseline="30000" dirty="0" smtClean="0">
                        <a:effectLst/>
                      </a:endParaRPr>
                    </a:p>
                    <a:p>
                      <a:pPr algn="ctr"/>
                      <a:r>
                        <a:rPr lang="cs-CZ" dirty="0" smtClean="0">
                          <a:effectLst/>
                        </a:rPr>
                        <a:t>(0,87-1,31)</a:t>
                      </a:r>
                      <a:endParaRPr lang="cs-CZ" dirty="0">
                        <a:effectLst/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effectLst/>
                        </a:rPr>
                        <a:t>0,79</a:t>
                      </a:r>
                      <a:r>
                        <a:rPr lang="cs-CZ" baseline="30000" dirty="0" smtClean="0"/>
                        <a:t>*</a:t>
                      </a:r>
                      <a:endParaRPr lang="cs-CZ" baseline="30000" dirty="0" smtClean="0">
                        <a:effectLst/>
                      </a:endParaRPr>
                    </a:p>
                    <a:p>
                      <a:pPr algn="ctr"/>
                      <a:r>
                        <a:rPr lang="cs-CZ" dirty="0" smtClean="0">
                          <a:effectLst/>
                        </a:rPr>
                        <a:t>(0,63-0,99)</a:t>
                      </a:r>
                      <a:endParaRPr lang="cs-CZ" dirty="0">
                        <a:effectLst/>
                        <a:latin typeface="+mn-lt"/>
                      </a:endParaRPr>
                    </a:p>
                  </a:txBody>
                  <a:tcPr anchor="ctr"/>
                </a:tc>
              </a:tr>
              <a:tr h="878478">
                <a:tc>
                  <a:txBody>
                    <a:bodyPr/>
                    <a:lstStyle/>
                    <a:p>
                      <a:r>
                        <a:rPr lang="cs-CZ" dirty="0" err="1" smtClean="0">
                          <a:effectLst/>
                        </a:rPr>
                        <a:t>Ischemic</a:t>
                      </a:r>
                      <a:r>
                        <a:rPr lang="cs-CZ" baseline="0" dirty="0" smtClean="0">
                          <a:effectLst/>
                        </a:rPr>
                        <a:t> </a:t>
                      </a:r>
                      <a:r>
                        <a:rPr lang="cs-CZ" baseline="0" dirty="0" err="1" smtClean="0">
                          <a:effectLst/>
                        </a:rPr>
                        <a:t>stroke</a:t>
                      </a:r>
                      <a:endParaRPr lang="cs-CZ" baseline="0" dirty="0" smtClean="0">
                        <a:effectLst/>
                      </a:endParaRPr>
                    </a:p>
                    <a:p>
                      <a:r>
                        <a:rPr lang="cs-CZ" baseline="0" dirty="0" err="1" smtClean="0">
                          <a:effectLst/>
                        </a:rPr>
                        <a:t>RR</a:t>
                      </a:r>
                      <a:r>
                        <a:rPr lang="cs-CZ" baseline="0" dirty="0" smtClean="0">
                          <a:effectLst/>
                        </a:rPr>
                        <a:t> (95% </a:t>
                      </a:r>
                      <a:r>
                        <a:rPr lang="cs-CZ" baseline="0" dirty="0" err="1" smtClean="0">
                          <a:effectLst/>
                        </a:rPr>
                        <a:t>CI</a:t>
                      </a:r>
                      <a:r>
                        <a:rPr lang="cs-CZ" baseline="0" dirty="0" smtClean="0">
                          <a:effectLst/>
                        </a:rPr>
                        <a:t>)</a:t>
                      </a:r>
                      <a:endParaRPr lang="cs-CZ" dirty="0">
                        <a:effectLst/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effectLst/>
                        </a:rPr>
                        <a:t>1,41</a:t>
                      </a:r>
                      <a:endParaRPr lang="cs-CZ" baseline="30000" dirty="0" smtClean="0">
                        <a:effectLst/>
                      </a:endParaRPr>
                    </a:p>
                    <a:p>
                      <a:pPr algn="ctr"/>
                      <a:r>
                        <a:rPr lang="cs-CZ" dirty="0" smtClean="0">
                          <a:effectLst/>
                        </a:rPr>
                        <a:t>(1,19-1,67)</a:t>
                      </a:r>
                      <a:endParaRPr lang="cs-CZ" dirty="0">
                        <a:effectLst/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effectLst/>
                        </a:rPr>
                        <a:t>1,00</a:t>
                      </a:r>
                      <a:r>
                        <a:rPr lang="cs-CZ" baseline="30000" dirty="0" smtClean="0">
                          <a:effectLst/>
                        </a:rPr>
                        <a:t>*</a:t>
                      </a:r>
                    </a:p>
                    <a:p>
                      <a:pPr algn="ctr"/>
                      <a:r>
                        <a:rPr lang="cs-CZ" dirty="0" smtClean="0">
                          <a:effectLst/>
                        </a:rPr>
                        <a:t>(0,83-1,19)</a:t>
                      </a:r>
                      <a:endParaRPr lang="cs-CZ" dirty="0">
                        <a:effectLst/>
                        <a:latin typeface="+mn-lt"/>
                      </a:endParaRPr>
                    </a:p>
                  </a:txBody>
                  <a:tcPr anchor="ctr"/>
                </a:tc>
              </a:tr>
              <a:tr h="878478">
                <a:tc>
                  <a:txBody>
                    <a:bodyPr/>
                    <a:lstStyle/>
                    <a:p>
                      <a:r>
                        <a:rPr lang="cs-CZ" dirty="0" err="1" smtClean="0">
                          <a:effectLst/>
                        </a:rPr>
                        <a:t>Hemorrhagic</a:t>
                      </a:r>
                      <a:r>
                        <a:rPr lang="cs-CZ" dirty="0" smtClean="0">
                          <a:effectLst/>
                        </a:rPr>
                        <a:t> </a:t>
                      </a:r>
                      <a:r>
                        <a:rPr lang="cs-CZ" dirty="0" err="1" smtClean="0">
                          <a:effectLst/>
                        </a:rPr>
                        <a:t>stroke</a:t>
                      </a:r>
                      <a:endParaRPr lang="cs-CZ" dirty="0" smtClean="0">
                        <a:effectLst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baseline="0" dirty="0" err="1" smtClean="0">
                          <a:effectLst/>
                        </a:rPr>
                        <a:t>RR</a:t>
                      </a:r>
                      <a:r>
                        <a:rPr lang="cs-CZ" baseline="0" dirty="0" smtClean="0">
                          <a:effectLst/>
                        </a:rPr>
                        <a:t> (95% </a:t>
                      </a:r>
                      <a:r>
                        <a:rPr lang="cs-CZ" baseline="0" dirty="0" err="1" smtClean="0">
                          <a:effectLst/>
                        </a:rPr>
                        <a:t>CI</a:t>
                      </a:r>
                      <a:r>
                        <a:rPr lang="cs-CZ" baseline="0" dirty="0" smtClean="0">
                          <a:effectLst/>
                        </a:rPr>
                        <a:t>)</a:t>
                      </a:r>
                      <a:endParaRPr lang="cs-CZ" dirty="0" smtClean="0">
                        <a:effectLst/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effectLst/>
                        </a:rPr>
                        <a:t>0,33</a:t>
                      </a:r>
                      <a:r>
                        <a:rPr lang="cs-CZ" baseline="30000" dirty="0" smtClean="0">
                          <a:effectLst/>
                        </a:rPr>
                        <a:t>†</a:t>
                      </a:r>
                      <a:endParaRPr lang="cs-CZ" baseline="0" dirty="0" smtClean="0">
                        <a:effectLst/>
                      </a:endParaRPr>
                    </a:p>
                    <a:p>
                      <a:pPr algn="ctr"/>
                      <a:r>
                        <a:rPr lang="cs-CZ" baseline="0" dirty="0" smtClean="0">
                          <a:effectLst/>
                        </a:rPr>
                        <a:t>(0,22-0,50)</a:t>
                      </a:r>
                      <a:endParaRPr lang="cs-CZ" baseline="30000" dirty="0" smtClean="0">
                        <a:effectLst/>
                        <a:latin typeface="+mn-lt"/>
                        <a:cs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effectLst/>
                        </a:rPr>
                        <a:t>0,54</a:t>
                      </a:r>
                      <a:r>
                        <a:rPr lang="cs-CZ" baseline="30000" dirty="0" smtClean="0">
                          <a:effectLst/>
                        </a:rPr>
                        <a:t>†</a:t>
                      </a:r>
                      <a:endParaRPr lang="cs-CZ" baseline="0" dirty="0" smtClean="0">
                        <a:effectLst/>
                      </a:endParaRPr>
                    </a:p>
                    <a:p>
                      <a:pPr algn="ctr"/>
                      <a:r>
                        <a:rPr lang="cs-CZ" baseline="0" dirty="0" smtClean="0">
                          <a:effectLst/>
                        </a:rPr>
                        <a:t>(0,38-0,77)</a:t>
                      </a:r>
                      <a:endParaRPr lang="cs-CZ" baseline="30000" dirty="0" smtClean="0">
                        <a:effectLst/>
                        <a:latin typeface="+mn-lt"/>
                        <a:cs typeface="Arial"/>
                      </a:endParaRPr>
                    </a:p>
                  </a:txBody>
                  <a:tcPr anchor="ctr"/>
                </a:tc>
              </a:tr>
              <a:tr h="878478">
                <a:tc>
                  <a:txBody>
                    <a:bodyPr/>
                    <a:lstStyle/>
                    <a:p>
                      <a:r>
                        <a:rPr lang="cs-CZ" dirty="0" err="1" smtClean="0">
                          <a:effectLst/>
                        </a:rPr>
                        <a:t>Systemic</a:t>
                      </a:r>
                      <a:r>
                        <a:rPr lang="cs-CZ" dirty="0" smtClean="0">
                          <a:effectLst/>
                        </a:rPr>
                        <a:t> </a:t>
                      </a:r>
                      <a:r>
                        <a:rPr lang="cs-CZ" dirty="0" err="1" smtClean="0">
                          <a:effectLst/>
                        </a:rPr>
                        <a:t>embolism</a:t>
                      </a:r>
                      <a:r>
                        <a:rPr lang="cs-CZ" dirty="0" smtClean="0">
                          <a:effectLst/>
                        </a:rPr>
                        <a:t> </a:t>
                      </a:r>
                      <a:r>
                        <a:rPr lang="cs-CZ" dirty="0" err="1" smtClean="0">
                          <a:effectLst/>
                        </a:rPr>
                        <a:t>event</a:t>
                      </a:r>
                      <a:endParaRPr lang="cs-CZ" dirty="0" smtClean="0">
                        <a:effectLst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baseline="0" dirty="0" err="1" smtClean="0">
                          <a:effectLst/>
                        </a:rPr>
                        <a:t>RR</a:t>
                      </a:r>
                      <a:r>
                        <a:rPr lang="cs-CZ" baseline="0" dirty="0" smtClean="0">
                          <a:effectLst/>
                        </a:rPr>
                        <a:t> (95% </a:t>
                      </a:r>
                      <a:r>
                        <a:rPr lang="cs-CZ" baseline="0" dirty="0" err="1" smtClean="0">
                          <a:effectLst/>
                        </a:rPr>
                        <a:t>CI</a:t>
                      </a:r>
                      <a:r>
                        <a:rPr lang="cs-CZ" baseline="0" dirty="0" smtClean="0">
                          <a:effectLst/>
                        </a:rPr>
                        <a:t>)</a:t>
                      </a:r>
                      <a:endParaRPr lang="cs-CZ" dirty="0" smtClean="0">
                        <a:effectLst/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effectLst/>
                        </a:rPr>
                        <a:t>1,24</a:t>
                      </a:r>
                      <a:r>
                        <a:rPr lang="cs-CZ" baseline="30000" dirty="0" smtClean="0">
                          <a:effectLst/>
                        </a:rPr>
                        <a:t>*</a:t>
                      </a:r>
                      <a:endParaRPr lang="cs-CZ" baseline="0" dirty="0" smtClean="0">
                        <a:effectLst/>
                      </a:endParaRPr>
                    </a:p>
                    <a:p>
                      <a:pPr algn="ctr"/>
                      <a:r>
                        <a:rPr lang="cs-CZ" baseline="0" dirty="0" smtClean="0">
                          <a:effectLst/>
                        </a:rPr>
                        <a:t>(0,72-2,15)</a:t>
                      </a:r>
                      <a:endParaRPr lang="cs-CZ" baseline="30000" dirty="0" smtClean="0">
                        <a:effectLst/>
                        <a:latin typeface="+mn-lt"/>
                        <a:cs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effectLst/>
                        </a:rPr>
                        <a:t>0,65</a:t>
                      </a:r>
                      <a:r>
                        <a:rPr lang="cs-CZ" baseline="30000" dirty="0" smtClean="0">
                          <a:effectLst/>
                        </a:rPr>
                        <a:t>*</a:t>
                      </a:r>
                      <a:endParaRPr lang="cs-CZ" baseline="0" dirty="0" smtClean="0">
                        <a:effectLst/>
                      </a:endParaRPr>
                    </a:p>
                    <a:p>
                      <a:pPr algn="ctr"/>
                      <a:r>
                        <a:rPr lang="cs-CZ" baseline="0" dirty="0" smtClean="0">
                          <a:effectLst/>
                        </a:rPr>
                        <a:t>(0,34-1,24)</a:t>
                      </a:r>
                      <a:endParaRPr lang="cs-CZ" baseline="30000" dirty="0" smtClean="0">
                        <a:effectLst/>
                        <a:latin typeface="+mn-lt"/>
                        <a:cs typeface="Arial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" name="TextovéPole 3"/>
          <p:cNvSpPr txBox="1"/>
          <p:nvPr/>
        </p:nvSpPr>
        <p:spPr>
          <a:xfrm>
            <a:off x="1" y="5805264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baseline="30000" dirty="0" smtClean="0">
                <a:latin typeface="+mn-lt"/>
              </a:rPr>
              <a:t>*</a:t>
            </a:r>
            <a:r>
              <a:rPr lang="cs-CZ" sz="1400" dirty="0" smtClean="0">
                <a:latin typeface="+mn-lt"/>
              </a:rPr>
              <a:t> = </a:t>
            </a:r>
            <a:r>
              <a:rPr lang="cs-CZ" sz="1400" dirty="0" err="1" smtClean="0">
                <a:latin typeface="+mn-lt"/>
              </a:rPr>
              <a:t>noninferior</a:t>
            </a:r>
            <a:r>
              <a:rPr lang="cs-CZ" sz="1400" dirty="0" smtClean="0">
                <a:latin typeface="+mn-lt"/>
              </a:rPr>
              <a:t> to warfarin; </a:t>
            </a:r>
            <a:r>
              <a:rPr lang="cs-CZ" sz="1400" baseline="30000" dirty="0" smtClean="0">
                <a:latin typeface="+mn-lt"/>
                <a:cs typeface="Arial"/>
              </a:rPr>
              <a:t>†</a:t>
            </a:r>
            <a:r>
              <a:rPr lang="cs-CZ" sz="1400" dirty="0" smtClean="0">
                <a:latin typeface="+mn-lt"/>
                <a:cs typeface="Arial"/>
              </a:rPr>
              <a:t> = superior to warfarin</a:t>
            </a:r>
            <a:endParaRPr lang="cs-CZ" sz="1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910849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600" dirty="0" smtClean="0"/>
              <a:t>Současné a budoucí/výzkumné indikace </a:t>
            </a:r>
            <a:r>
              <a:rPr lang="cs-CZ" altLang="cs-CZ" sz="3600" dirty="0" err="1" smtClean="0"/>
              <a:t>NOAC</a:t>
            </a:r>
            <a:endParaRPr lang="cs-CZ" altLang="cs-CZ" sz="3600" dirty="0" smtClean="0"/>
          </a:p>
        </p:txBody>
      </p:sp>
      <p:graphicFrame>
        <p:nvGraphicFramePr>
          <p:cNvPr id="67587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566738" y="1534675"/>
          <a:ext cx="8001000" cy="4363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617" name="Graf" r:id="rId4" imgW="8086700" imgH="4410143" progId="Excel.Sheet.8">
                  <p:embed/>
                </p:oleObj>
              </mc:Choice>
              <mc:Fallback>
                <p:oleObj name="Graf" r:id="rId4" imgW="8086700" imgH="4410143" progId="Excel.Sheet.8">
                  <p:embed/>
                  <p:pic>
                    <p:nvPicPr>
                      <p:cNvPr id="0" name="Picture 24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6738" y="1534675"/>
                        <a:ext cx="8001000" cy="4363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Zástupný symbol pro text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principy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412875"/>
            <a:ext cx="8712968" cy="4606925"/>
          </a:xfrm>
        </p:spPr>
        <p:txBody>
          <a:bodyPr/>
          <a:lstStyle/>
          <a:p>
            <a:r>
              <a:rPr lang="cs-CZ" dirty="0" err="1" smtClean="0"/>
              <a:t>Warfarin</a:t>
            </a:r>
            <a:r>
              <a:rPr lang="cs-CZ" dirty="0" smtClean="0"/>
              <a:t>, resp. LMWH jsou léky první volby v indikaci prevence TE a SE u FS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(NOAC) DOAC: léky 2. volby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1. splnění indikační </a:t>
            </a:r>
            <a:r>
              <a:rPr lang="cs-CZ" dirty="0" err="1" smtClean="0"/>
              <a:t>kriterií</a:t>
            </a:r>
            <a:r>
              <a:rPr lang="cs-CZ" dirty="0" smtClean="0"/>
              <a:t> dle SPC</a:t>
            </a:r>
          </a:p>
          <a:p>
            <a:r>
              <a:rPr lang="cs-CZ" dirty="0" smtClean="0"/>
              <a:t>2. splnění podmínek úhrady dle plátců ZP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382921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Přehled molekul a dávkování</a:t>
            </a:r>
            <a:endParaRPr lang="cs-CZ" dirty="0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02519928"/>
              </p:ext>
            </p:extLst>
          </p:nvPr>
        </p:nvGraphicFramePr>
        <p:xfrm>
          <a:off x="566738" y="2510904"/>
          <a:ext cx="8001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7000"/>
                <a:gridCol w="2667000"/>
                <a:gridCol w="2667000"/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Účinná</a:t>
                      </a:r>
                      <a:r>
                        <a:rPr lang="cs-CZ" baseline="0" dirty="0" smtClean="0"/>
                        <a:t> látka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Standardní dávka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Redukovaná dávka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dabigatran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</a:t>
                      </a:r>
                      <a:r>
                        <a:rPr lang="cs-CZ" baseline="0" dirty="0" smtClean="0"/>
                        <a:t> x 150 mg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 x 110 mg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rivaroxaban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 x 20 mg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 x 15 mg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apixaban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 x 5 mg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 x 2,5 mg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(</a:t>
                      </a:r>
                      <a:r>
                        <a:rPr lang="cs-CZ" dirty="0" err="1" smtClean="0"/>
                        <a:t>edoxaban</a:t>
                      </a:r>
                      <a:r>
                        <a:rPr lang="cs-CZ" dirty="0" smtClean="0"/>
                        <a:t>) </a:t>
                      </a:r>
                      <a:r>
                        <a:rPr lang="cs-CZ" sz="1200" dirty="0" smtClean="0"/>
                        <a:t>neregistrován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 x 60 mg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 x 30 mg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Zástupný symbol pro tex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93618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Edoxaban</a:t>
            </a:r>
            <a:r>
              <a:rPr lang="cs-CZ" dirty="0" smtClean="0"/>
              <a:t> x </a:t>
            </a:r>
            <a:r>
              <a:rPr lang="cs-CZ" dirty="0" err="1" smtClean="0"/>
              <a:t>warfarinu</a:t>
            </a:r>
            <a:r>
              <a:rPr lang="cs-CZ" dirty="0" smtClean="0"/>
              <a:t> FS:        Studie ENGAGE AF-TIMI 48 </a:t>
            </a:r>
            <a:endParaRPr lang="cs-CZ" dirty="0"/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01891" y="1412875"/>
            <a:ext cx="4730694" cy="4606925"/>
          </a:xfrm>
          <a:prstGeom prst="rect">
            <a:avLst/>
          </a:prstGeom>
          <a:ln>
            <a:solidFill>
              <a:schemeClr val="accent6"/>
            </a:solidFill>
          </a:ln>
        </p:spPr>
      </p:pic>
      <p:sp>
        <p:nvSpPr>
          <p:cNvPr id="4" name="Zástupný symbol pro tex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 smtClean="0"/>
              <a:t>Eur </a:t>
            </a:r>
            <a:r>
              <a:rPr lang="cs-CZ" dirty="0" err="1" smtClean="0"/>
              <a:t>Heart</a:t>
            </a:r>
            <a:r>
              <a:rPr lang="cs-CZ" dirty="0" smtClean="0"/>
              <a:t> J 2015:36:1470-77.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882271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Stanovení rizika TE a krvácení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 smtClean="0"/>
              <a:t>V dokumentaci pacienta nutno stanovit CHADS</a:t>
            </a:r>
            <a:r>
              <a:rPr lang="cs-CZ" sz="2400" baseline="-25000" dirty="0" smtClean="0"/>
              <a:t>2</a:t>
            </a:r>
            <a:r>
              <a:rPr lang="cs-CZ" sz="2400" dirty="0" smtClean="0"/>
              <a:t>DS</a:t>
            </a:r>
            <a:r>
              <a:rPr lang="cs-CZ" sz="2400" baseline="-25000" dirty="0" smtClean="0"/>
              <a:t>2</a:t>
            </a:r>
            <a:r>
              <a:rPr lang="cs-CZ" sz="2400" dirty="0" smtClean="0"/>
              <a:t>-VASc skóre a HASBLED skóre na základě kalkulace rizikových </a:t>
            </a:r>
            <a:r>
              <a:rPr lang="cs-CZ" sz="2400" dirty="0" smtClean="0"/>
              <a:t>faktorů</a:t>
            </a:r>
          </a:p>
          <a:p>
            <a:r>
              <a:rPr lang="cs-CZ" sz="2400" dirty="0" smtClean="0"/>
              <a:t>ženské pohlaví do 65 let věku není rizikovým faktorem</a:t>
            </a:r>
            <a:endParaRPr lang="cs-CZ" sz="2400" dirty="0" smtClean="0"/>
          </a:p>
          <a:p>
            <a:r>
              <a:rPr lang="cs-CZ" sz="2400" dirty="0" smtClean="0"/>
              <a:t>Navrhujeme uvést příklady elektronických aplikací – web, </a:t>
            </a:r>
            <a:r>
              <a:rPr lang="cs-CZ" sz="2400" dirty="0" err="1" smtClean="0"/>
              <a:t>smartphones</a:t>
            </a:r>
            <a:r>
              <a:rPr lang="cs-CZ" sz="2400" dirty="0" smtClean="0"/>
              <a:t>, tablety</a:t>
            </a:r>
          </a:p>
          <a:p>
            <a:endParaRPr lang="cs-CZ" sz="1100" i="1" dirty="0" smtClean="0"/>
          </a:p>
          <a:p>
            <a:pPr marL="0" indent="0">
              <a:buNone/>
            </a:pPr>
            <a:endParaRPr lang="cs-CZ" sz="1100" i="1" dirty="0"/>
          </a:p>
          <a:p>
            <a:pPr marL="0" indent="0">
              <a:buNone/>
            </a:pPr>
            <a:endParaRPr lang="cs-CZ" sz="1100" i="1" dirty="0"/>
          </a:p>
          <a:p>
            <a:pPr marL="0" indent="0">
              <a:buNone/>
            </a:pPr>
            <a:r>
              <a:rPr lang="cs-CZ" sz="1100" i="1" dirty="0" smtClean="0">
                <a:hlinkClick r:id="rId2"/>
              </a:rPr>
              <a:t>http</a:t>
            </a:r>
            <a:r>
              <a:rPr lang="cs-CZ" sz="1100" i="1" dirty="0">
                <a:hlinkClick r:id="rId2"/>
              </a:rPr>
              <a:t>://</a:t>
            </a:r>
            <a:r>
              <a:rPr lang="cs-CZ" sz="1100" i="1" dirty="0" smtClean="0">
                <a:hlinkClick r:id="rId2"/>
              </a:rPr>
              <a:t>www.qxmd.com/calculate-online/cardiology/cha2ds2-vasc-stroke-risk-in-atrial-fibrillation</a:t>
            </a:r>
            <a:endParaRPr lang="cs-CZ" sz="1100" i="1" dirty="0" smtClean="0"/>
          </a:p>
          <a:p>
            <a:pPr marL="0" indent="0">
              <a:buNone/>
            </a:pPr>
            <a:endParaRPr lang="cs-CZ" sz="1100" i="1" dirty="0"/>
          </a:p>
          <a:p>
            <a:pPr marL="0" indent="0">
              <a:buNone/>
            </a:pPr>
            <a:r>
              <a:rPr lang="cs-CZ" sz="1100" i="1" dirty="0">
                <a:hlinkClick r:id="rId3"/>
              </a:rPr>
              <a:t>https://</a:t>
            </a:r>
            <a:r>
              <a:rPr lang="cs-CZ" sz="1100" i="1" dirty="0" smtClean="0">
                <a:hlinkClick r:id="rId3"/>
              </a:rPr>
              <a:t>itunes.apple.com/us/app/calculate-medical-calculator/id361811483?mt=8</a:t>
            </a:r>
            <a:endParaRPr lang="cs-CZ" sz="1100" i="1" dirty="0" smtClean="0"/>
          </a:p>
          <a:p>
            <a:pPr marL="0" indent="0">
              <a:buNone/>
            </a:pPr>
            <a:endParaRPr lang="cs-CZ" sz="1100" i="1" dirty="0" smtClean="0"/>
          </a:p>
          <a:p>
            <a:pPr marL="0" indent="0">
              <a:buNone/>
            </a:pPr>
            <a:endParaRPr lang="cs-CZ" sz="1100" i="1" dirty="0" smtClean="0"/>
          </a:p>
          <a:p>
            <a:pPr marL="0" indent="0">
              <a:buNone/>
            </a:pPr>
            <a:endParaRPr lang="cs-CZ" sz="1100" i="1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Ovál 4"/>
          <p:cNvSpPr/>
          <p:nvPr/>
        </p:nvSpPr>
        <p:spPr>
          <a:xfrm>
            <a:off x="7452320" y="3573016"/>
            <a:ext cx="1691680" cy="1728192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600" dirty="0" err="1"/>
              <a:t>CHA</a:t>
            </a:r>
            <a:r>
              <a:rPr lang="cs-CZ" sz="1600" baseline="-25000" dirty="0" err="1"/>
              <a:t>2</a:t>
            </a:r>
            <a:r>
              <a:rPr lang="cs-CZ" sz="1600" dirty="0" err="1"/>
              <a:t>DS</a:t>
            </a:r>
            <a:r>
              <a:rPr lang="cs-CZ" sz="1600" baseline="-25000" dirty="0" err="1"/>
              <a:t>2</a:t>
            </a:r>
            <a:r>
              <a:rPr lang="cs-CZ" sz="1600" dirty="0" err="1"/>
              <a:t>-VASc</a:t>
            </a:r>
            <a:endParaRPr lang="cs-CZ" sz="1600" dirty="0"/>
          </a:p>
        </p:txBody>
      </p:sp>
      <p:sp>
        <p:nvSpPr>
          <p:cNvPr id="6" name="Ovál 5"/>
          <p:cNvSpPr/>
          <p:nvPr/>
        </p:nvSpPr>
        <p:spPr>
          <a:xfrm>
            <a:off x="7452320" y="5085184"/>
            <a:ext cx="1655676" cy="1726265"/>
          </a:xfrm>
          <a:prstGeom prst="ellipse">
            <a:avLst/>
          </a:prstGeom>
          <a:gradFill>
            <a:gsLst>
              <a:gs pos="1000">
                <a:srgbClr val="FF0000"/>
              </a:gs>
              <a:gs pos="100000">
                <a:srgbClr val="C0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dirty="0"/>
              <a:t>HAS-</a:t>
            </a:r>
            <a:r>
              <a:rPr lang="cs-CZ" sz="2400" dirty="0" err="1"/>
              <a:t>BLED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453560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Základ: Respektování SPC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A: Sekundární prevence: po CMP, TIA nebo systémové embolizaci u pac. FS</a:t>
            </a:r>
          </a:p>
          <a:p>
            <a:pPr marL="0" indent="0">
              <a:buNone/>
            </a:pPr>
            <a:r>
              <a:rPr lang="cs-CZ" dirty="0" smtClean="0"/>
              <a:t>B: Primární prevence – diference mezi účinnými látkami 2 x 1 a více rizikových faktorů</a:t>
            </a:r>
          </a:p>
          <a:p>
            <a:pPr marL="0" indent="0">
              <a:buNone/>
            </a:pPr>
            <a:r>
              <a:rPr lang="cs-CZ" dirty="0" smtClean="0"/>
              <a:t>Dodržení </a:t>
            </a:r>
            <a:r>
              <a:rPr lang="cs-CZ" dirty="0" err="1" smtClean="0"/>
              <a:t>kriterií</a:t>
            </a:r>
            <a:r>
              <a:rPr lang="cs-CZ" dirty="0" smtClean="0"/>
              <a:t> pro indikaci redukované dávky</a:t>
            </a:r>
          </a:p>
          <a:p>
            <a:pPr marL="0" indent="0">
              <a:buNone/>
            </a:pPr>
            <a:r>
              <a:rPr lang="cs-CZ" dirty="0" smtClean="0"/>
              <a:t>SPC: k dispozici </a:t>
            </a:r>
            <a:r>
              <a:rPr lang="cs-CZ" dirty="0"/>
              <a:t>na web SÚKL: </a:t>
            </a:r>
            <a:r>
              <a:rPr lang="cs-CZ" sz="1400" dirty="0">
                <a:hlinkClick r:id="rId2"/>
              </a:rPr>
              <a:t>http://</a:t>
            </a:r>
            <a:r>
              <a:rPr lang="cs-CZ" sz="1400" dirty="0" smtClean="0">
                <a:hlinkClick r:id="rId2"/>
              </a:rPr>
              <a:t>www.sukl.cz/modules/medication/detail.php?code=0168373&amp;tab=info</a:t>
            </a:r>
            <a:endParaRPr lang="cs-CZ" sz="1400" dirty="0" smtClean="0"/>
          </a:p>
          <a:p>
            <a:pPr marL="0" indent="0">
              <a:buNone/>
            </a:pPr>
            <a:endParaRPr lang="cs-CZ" sz="140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727921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5496" y="188640"/>
            <a:ext cx="9073008" cy="820738"/>
          </a:xfrm>
        </p:spPr>
        <p:txBody>
          <a:bodyPr/>
          <a:lstStyle/>
          <a:p>
            <a:r>
              <a:rPr lang="cs-CZ" sz="3600" dirty="0" smtClean="0"/>
              <a:t>Kontraindikace </a:t>
            </a:r>
            <a:r>
              <a:rPr lang="cs-CZ" sz="3600" dirty="0" err="1" smtClean="0"/>
              <a:t>warfarinu</a:t>
            </a:r>
            <a:r>
              <a:rPr lang="cs-CZ" sz="3600" dirty="0" smtClean="0"/>
              <a:t>: </a:t>
            </a:r>
            <a:r>
              <a:rPr lang="cs-CZ" sz="3600" dirty="0"/>
              <a:t>V</a:t>
            </a:r>
            <a:r>
              <a:rPr lang="cs-CZ" sz="3600" dirty="0" smtClean="0"/>
              <a:t>ýklad I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1. Nemožnost udržet INR v terapeutickém rozmezí 2.0-3.0 – tzn., že 2 ze 6 měření nejsou v TR</a:t>
            </a:r>
          </a:p>
          <a:p>
            <a:r>
              <a:rPr lang="cs-CZ" dirty="0" smtClean="0"/>
              <a:t>Rozhodně ne v iniciální fázi léčby</a:t>
            </a:r>
          </a:p>
          <a:p>
            <a:r>
              <a:rPr lang="cs-CZ" dirty="0" smtClean="0"/>
              <a:t>Ne hodnoty měřené v 1 týdnu (POCT)</a:t>
            </a:r>
          </a:p>
          <a:p>
            <a:r>
              <a:rPr lang="cs-CZ" dirty="0" smtClean="0"/>
              <a:t>Návrh: minimálně v období 2 měsíců</a:t>
            </a:r>
          </a:p>
          <a:p>
            <a:pPr marL="0" indent="0">
              <a:buNone/>
            </a:pPr>
            <a:r>
              <a:rPr lang="cs-CZ" dirty="0" smtClean="0"/>
              <a:t>              dokumentováno, že pacient 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         drží </a:t>
            </a:r>
            <a:r>
              <a:rPr lang="cs-CZ" dirty="0" err="1" smtClean="0"/>
              <a:t>warf</a:t>
            </a:r>
            <a:r>
              <a:rPr lang="cs-CZ" dirty="0" smtClean="0"/>
              <a:t>. dietu a je </a:t>
            </a:r>
            <a:r>
              <a:rPr lang="cs-CZ" dirty="0" err="1" smtClean="0"/>
              <a:t>edukován</a:t>
            </a:r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565545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/>
              <a:t>Kontraindikace </a:t>
            </a:r>
            <a:r>
              <a:rPr lang="cs-CZ" sz="3200" dirty="0" err="1"/>
              <a:t>warfarinu</a:t>
            </a:r>
            <a:r>
              <a:rPr lang="cs-CZ" sz="3200" dirty="0"/>
              <a:t>: V</a:t>
            </a:r>
            <a:r>
              <a:rPr lang="cs-CZ" sz="3200" dirty="0" smtClean="0"/>
              <a:t>ýklad II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66738" y="2062435"/>
            <a:ext cx="8001000" cy="4606925"/>
          </a:xfrm>
        </p:spPr>
        <p:txBody>
          <a:bodyPr/>
          <a:lstStyle/>
          <a:p>
            <a:r>
              <a:rPr lang="cs-CZ" dirty="0" smtClean="0"/>
              <a:t>2. Rezistence na </a:t>
            </a:r>
            <a:r>
              <a:rPr lang="cs-CZ" dirty="0" err="1" smtClean="0"/>
              <a:t>warfarin</a:t>
            </a:r>
            <a:r>
              <a:rPr lang="cs-CZ" dirty="0" smtClean="0"/>
              <a:t>: Nutnost podávat dávku &gt; 10 mg denně s nedosažením terapeutického INR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>
                <a:sym typeface="Wingdings" panose="05000000000000000000" pitchFamily="2" charset="2"/>
              </a:rPr>
              <a:t> záznam v dokumentaci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08166925"/>
      </p:ext>
    </p:extLst>
  </p:cSld>
  <p:clrMapOvr>
    <a:masterClrMapping/>
  </p:clrMapOvr>
</p:sld>
</file>

<file path=ppt/theme/theme1.xml><?xml version="1.0" encoding="utf-8"?>
<a:theme xmlns:a="http://schemas.openxmlformats.org/drawingml/2006/main" name="1IK kardiologická + UP + KKC_">
  <a:themeElements>
    <a:clrScheme name="Profil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ofil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1IK kardiologická + UP + KKC</Template>
  <TotalTime>4737</TotalTime>
  <Words>1471</Words>
  <Application>Microsoft Office PowerPoint</Application>
  <PresentationFormat>Předvádění na obrazovce (4:3)</PresentationFormat>
  <Paragraphs>350</Paragraphs>
  <Slides>28</Slides>
  <Notes>4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28</vt:i4>
      </vt:variant>
    </vt:vector>
  </HeadingPairs>
  <TitlesOfParts>
    <vt:vector size="30" baseType="lpstr">
      <vt:lpstr>1IK kardiologická + UP + KKC_</vt:lpstr>
      <vt:lpstr>Graf</vt:lpstr>
      <vt:lpstr>Antikoagulační léčba v prevenci CMP a SE u pacientů s fibrilací síní</vt:lpstr>
      <vt:lpstr> Dokumenty pro léčbu pacientů                 s fibrilací síní a prevenci TE komplikací</vt:lpstr>
      <vt:lpstr>Základní principy</vt:lpstr>
      <vt:lpstr>Přehled molekul a dávkování</vt:lpstr>
      <vt:lpstr>Edoxaban x warfarinu FS:        Studie ENGAGE AF-TIMI 48 </vt:lpstr>
      <vt:lpstr>Stanovení rizika TE a krvácení</vt:lpstr>
      <vt:lpstr>Základ: Respektování SPC</vt:lpstr>
      <vt:lpstr>Kontraindikace warfarinu: Výklad I</vt:lpstr>
      <vt:lpstr>Kontraindikace warfarinu: Výklad II</vt:lpstr>
      <vt:lpstr>Kontraindikace warfarinu: Výklad III</vt:lpstr>
      <vt:lpstr>Kontraindikace warfarinu: Výklad IV</vt:lpstr>
      <vt:lpstr>Návrh akceptovaných výjimek</vt:lpstr>
      <vt:lpstr>Kardioverze FS: Akceptace DOAC</vt:lpstr>
      <vt:lpstr>Katetrizační ablace FS: DOAC</vt:lpstr>
      <vt:lpstr>Jak postupovat, pokud NOAC indikováno v KC/nemocnicích</vt:lpstr>
      <vt:lpstr>Cíl</vt:lpstr>
      <vt:lpstr>ASA x placebo v prevenci CMP</vt:lpstr>
      <vt:lpstr>Warfarin v prevenci CMP:  Poolovaná analýza</vt:lpstr>
      <vt:lpstr>Redukce rizika CMP: Warfarin</vt:lpstr>
      <vt:lpstr>Warfarin: Pozitivní efekt, ale…</vt:lpstr>
      <vt:lpstr>Realita TTR v ČR: Data z RE-LY</vt:lpstr>
      <vt:lpstr>Studie SPAF:   Velká a intrakraniální krvácení</vt:lpstr>
      <vt:lpstr>Metaanalýza 4 SPAF studií</vt:lpstr>
      <vt:lpstr>RE-LY: Dabigatran u FS</vt:lpstr>
      <vt:lpstr>ROCKET-AF: Rivaroxaban u FS</vt:lpstr>
      <vt:lpstr>ARISTOTLE: Apixaban u FS</vt:lpstr>
      <vt:lpstr>ENGAGE AF: Edoxaban u FS</vt:lpstr>
      <vt:lpstr>Současné a budoucí/výzkumné indikace NOAC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MF_24_06_2015</dc:title>
  <dc:creator>MT</dc:creator>
  <cp:lastModifiedBy>Táborský Miloš, prof., MUDr., CSc., FESC, MBA</cp:lastModifiedBy>
  <cp:revision>367</cp:revision>
  <dcterms:created xsi:type="dcterms:W3CDTF">2006-10-29T21:15:54Z</dcterms:created>
  <dcterms:modified xsi:type="dcterms:W3CDTF">2015-07-17T04:31:39Z</dcterms:modified>
</cp:coreProperties>
</file>