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31"/>
  </p:notesMasterIdLst>
  <p:sldIdLst>
    <p:sldId id="260" r:id="rId5"/>
    <p:sldId id="280" r:id="rId6"/>
    <p:sldId id="362" r:id="rId7"/>
    <p:sldId id="349" r:id="rId8"/>
    <p:sldId id="288" r:id="rId9"/>
    <p:sldId id="324" r:id="rId10"/>
    <p:sldId id="363" r:id="rId11"/>
    <p:sldId id="276" r:id="rId12"/>
    <p:sldId id="325" r:id="rId13"/>
    <p:sldId id="279" r:id="rId14"/>
    <p:sldId id="365" r:id="rId15"/>
    <p:sldId id="281" r:id="rId16"/>
    <p:sldId id="364" r:id="rId17"/>
    <p:sldId id="289" r:id="rId18"/>
    <p:sldId id="290" r:id="rId19"/>
    <p:sldId id="291" r:id="rId20"/>
    <p:sldId id="293" r:id="rId21"/>
    <p:sldId id="292" r:id="rId22"/>
    <p:sldId id="326" r:id="rId23"/>
    <p:sldId id="295" r:id="rId24"/>
    <p:sldId id="294" r:id="rId25"/>
    <p:sldId id="296" r:id="rId26"/>
    <p:sldId id="297" r:id="rId27"/>
    <p:sldId id="321" r:id="rId28"/>
    <p:sldId id="361" r:id="rId29"/>
    <p:sldId id="283" r:id="rId30"/>
  </p:sldIdLst>
  <p:sldSz cx="12192000" cy="8618538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4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Štěrba" initials="JŠ" lastIdx="2" clrIdx="0">
    <p:extLst>
      <p:ext uri="{19B8F6BF-5375-455C-9EA6-DF929625EA0E}">
        <p15:presenceInfo xmlns:p15="http://schemas.microsoft.com/office/powerpoint/2012/main" userId="Jiří Štěr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3212"/>
    <a:srgbClr val="E63112"/>
    <a:srgbClr val="D22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15" autoAdjust="0"/>
    <p:restoredTop sz="94613"/>
  </p:normalViewPr>
  <p:slideViewPr>
    <p:cSldViewPr snapToGrid="0" snapToObjects="1">
      <p:cViewPr varScale="1">
        <p:scale>
          <a:sx n="92" d="100"/>
          <a:sy n="92" d="100"/>
        </p:scale>
        <p:origin x="942" y="78"/>
      </p:cViewPr>
      <p:guideLst>
        <p:guide orient="horz" pos="271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rbok992\AppData\Local\Microsoft\Windows\INetCache\Content.Outlook\MAQY67QS\Analyza_ZP_202109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rbok992\AppData\Local\Microsoft\Windows\INetCache\Content.Outlook\MAQY67QS\Analyza_ZP_202109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99vds1.srv.vzp.cz\uzp\ODB_LZP\LEKY\Kl&#225;ra_Kl&#237;mov&#225;\Anal&#253;za_lekova_politika_recepty_CENTR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rj99\AppData\Local\Microsoft\Windows\INetCache\Content.Outlook\A5IVFX7T\Kopie%20-%20Centrov&#233;%20l&#233;ky%20podle%20DGSK%202016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Poukaz_souhrn!$C$4</c:f>
              <c:strCache>
                <c:ptCount val="1"/>
                <c:pt idx="0">
                  <c:v>Úhrada (v Kč) Poukaz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Poukaz_souhrn!$B$5:$B$15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Poukaz_souhrn!$C$5:$C$15</c:f>
              <c:numCache>
                <c:formatCode>#,##0.00</c:formatCode>
                <c:ptCount val="11"/>
                <c:pt idx="0">
                  <c:v>4146988528.6599998</c:v>
                </c:pt>
                <c:pt idx="1">
                  <c:v>4261630823.1199999</c:v>
                </c:pt>
                <c:pt idx="2">
                  <c:v>4142443511.3800001</c:v>
                </c:pt>
                <c:pt idx="3">
                  <c:v>3980262225.8699999</c:v>
                </c:pt>
                <c:pt idx="4">
                  <c:v>4202667622.6100001</c:v>
                </c:pt>
                <c:pt idx="5">
                  <c:v>4397403113.9399996</c:v>
                </c:pt>
                <c:pt idx="6">
                  <c:v>4619449241.6300001</c:v>
                </c:pt>
                <c:pt idx="7">
                  <c:v>4714047276.3599997</c:v>
                </c:pt>
                <c:pt idx="8">
                  <c:v>4954688984.8900003</c:v>
                </c:pt>
                <c:pt idx="9">
                  <c:v>5178263763.3400002</c:v>
                </c:pt>
                <c:pt idx="10">
                  <c:v>5330282596.9099998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87-43FC-A30B-328607503635}"/>
            </c:ext>
          </c:extLst>
        </c:ser>
        <c:ser>
          <c:idx val="3"/>
          <c:order val="3"/>
          <c:tx>
            <c:strRef>
              <c:f>ZUM_souhrn!$C$4</c:f>
              <c:strCache>
                <c:ptCount val="1"/>
                <c:pt idx="0">
                  <c:v>Úhrada (v Kč) ZUM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ZUM_souhrn!$C$5:$C$15</c:f>
              <c:numCache>
                <c:formatCode>#,##0.00</c:formatCode>
                <c:ptCount val="11"/>
                <c:pt idx="0">
                  <c:v>7919204127.1000004</c:v>
                </c:pt>
                <c:pt idx="1">
                  <c:v>7822339750.6899996</c:v>
                </c:pt>
                <c:pt idx="2">
                  <c:v>8228800561.8100004</c:v>
                </c:pt>
                <c:pt idx="3">
                  <c:v>7450105999.5600004</c:v>
                </c:pt>
                <c:pt idx="4">
                  <c:v>7254205800</c:v>
                </c:pt>
                <c:pt idx="5">
                  <c:v>7001418585.6199999</c:v>
                </c:pt>
                <c:pt idx="6">
                  <c:v>7123437045.2399998</c:v>
                </c:pt>
                <c:pt idx="7">
                  <c:v>7294359917.0799999</c:v>
                </c:pt>
                <c:pt idx="8">
                  <c:v>7341066740.7399998</c:v>
                </c:pt>
                <c:pt idx="9">
                  <c:v>7718090254.0600004</c:v>
                </c:pt>
                <c:pt idx="10">
                  <c:v>7139573154.9899998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87-43FC-A30B-328607503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180928"/>
        <c:axId val="471181256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Poukaz_souhrn!$D$4</c15:sqref>
                        </c15:formulaRef>
                      </c:ext>
                    </c:extLst>
                    <c:strCache>
                      <c:ptCount val="1"/>
                      <c:pt idx="0">
                        <c:v>Počet (v ks)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Poukaz_souhrn!$B$5:$B$15</c15:sqref>
                        </c15:formulaRef>
                      </c:ext>
                    </c:extLst>
                    <c:strCach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Poukaz_souhrn!$D$5:$D$15</c15:sqref>
                        </c15:formulaRef>
                      </c:ext>
                    </c:extLst>
                    <c:numCache>
                      <c:formatCode>#,##0.00</c:formatCode>
                      <c:ptCount val="11"/>
                      <c:pt idx="0">
                        <c:v>13748121.210000001</c:v>
                      </c:pt>
                      <c:pt idx="1">
                        <c:v>13693913.800000001</c:v>
                      </c:pt>
                      <c:pt idx="2">
                        <c:v>13518870.35</c:v>
                      </c:pt>
                      <c:pt idx="3">
                        <c:v>13412324</c:v>
                      </c:pt>
                      <c:pt idx="4">
                        <c:v>13911624.49</c:v>
                      </c:pt>
                      <c:pt idx="5">
                        <c:v>14227805.5</c:v>
                      </c:pt>
                      <c:pt idx="6">
                        <c:v>14525628.6</c:v>
                      </c:pt>
                      <c:pt idx="7">
                        <c:v>14944167.5</c:v>
                      </c:pt>
                      <c:pt idx="8">
                        <c:v>15092238.33</c:v>
                      </c:pt>
                      <c:pt idx="9">
                        <c:v>14895272.92</c:v>
                      </c:pt>
                      <c:pt idx="10">
                        <c:v>13347442.57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4887-43FC-A30B-328607503635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Poukaz_souhrn!$E$4</c15:sqref>
                        </c15:formulaRef>
                      </c:ext>
                    </c:extLst>
                    <c:strCache>
                      <c:ptCount val="1"/>
                      <c:pt idx="0">
                        <c:v>Počet UOP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Poukaz_souhrn!$B$5:$B$15</c15:sqref>
                        </c15:formulaRef>
                      </c:ext>
                    </c:extLst>
                    <c:strCach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Poukaz_souhrn!$E$5:$E$15</c15:sqref>
                        </c15:formulaRef>
                      </c:ext>
                    </c:extLst>
                    <c:numCache>
                      <c:formatCode>#,##0</c:formatCode>
                      <c:ptCount val="11"/>
                      <c:pt idx="0">
                        <c:v>1406111</c:v>
                      </c:pt>
                      <c:pt idx="1">
                        <c:v>1399151</c:v>
                      </c:pt>
                      <c:pt idx="2">
                        <c:v>1374347</c:v>
                      </c:pt>
                      <c:pt idx="3">
                        <c:v>1368969</c:v>
                      </c:pt>
                      <c:pt idx="4">
                        <c:v>1389492</c:v>
                      </c:pt>
                      <c:pt idx="5">
                        <c:v>1411370</c:v>
                      </c:pt>
                      <c:pt idx="6">
                        <c:v>1430623</c:v>
                      </c:pt>
                      <c:pt idx="7">
                        <c:v>1437530</c:v>
                      </c:pt>
                      <c:pt idx="8">
                        <c:v>1443947</c:v>
                      </c:pt>
                      <c:pt idx="9">
                        <c:v>1354186</c:v>
                      </c:pt>
                      <c:pt idx="10">
                        <c:v>1042666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887-43FC-A30B-328607503635}"/>
                  </c:ext>
                </c:extLst>
              </c15:ser>
            </c15:filteredLineSeries>
          </c:ext>
        </c:extLst>
      </c:lineChart>
      <c:catAx>
        <c:axId val="47118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1181256"/>
        <c:crosses val="autoZero"/>
        <c:auto val="1"/>
        <c:lblAlgn val="ctr"/>
        <c:lblOffset val="100"/>
        <c:noMultiLvlLbl val="0"/>
      </c:catAx>
      <c:valAx>
        <c:axId val="47118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118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172728"/>
        <c:axId val="47118224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ZUM_souhrn!$D$4</c15:sqref>
                        </c15:formulaRef>
                      </c:ext>
                    </c:extLst>
                    <c:strCache>
                      <c:ptCount val="1"/>
                      <c:pt idx="0">
                        <c:v>Počet (v ks)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ZUM_souhrn!$B$5:$B$15</c15:sqref>
                        </c15:formulaRef>
                      </c:ext>
                    </c:extLst>
                    <c:strCache>
                      <c:ptCount val="11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  <c:pt idx="10">
                        <c:v>2020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ZUM_souhrn!$D$5:$D$15</c15:sqref>
                        </c15:formulaRef>
                      </c:ext>
                    </c:extLst>
                    <c:numCache>
                      <c:formatCode>#,##0.00</c:formatCode>
                      <c:ptCount val="11"/>
                      <c:pt idx="0">
                        <c:v>1188080.5179999999</c:v>
                      </c:pt>
                      <c:pt idx="1">
                        <c:v>1242690.7139999999</c:v>
                      </c:pt>
                      <c:pt idx="2">
                        <c:v>1485416.422</c:v>
                      </c:pt>
                      <c:pt idx="3">
                        <c:v>1483709.7849999999</c:v>
                      </c:pt>
                      <c:pt idx="4">
                        <c:v>1326968.865</c:v>
                      </c:pt>
                      <c:pt idx="5">
                        <c:v>1332489.446</c:v>
                      </c:pt>
                      <c:pt idx="6">
                        <c:v>1363198.41</c:v>
                      </c:pt>
                      <c:pt idx="7">
                        <c:v>1426735.453</c:v>
                      </c:pt>
                      <c:pt idx="8">
                        <c:v>1505090.578</c:v>
                      </c:pt>
                      <c:pt idx="9">
                        <c:v>1623386.263</c:v>
                      </c:pt>
                      <c:pt idx="10">
                        <c:v>1519979.919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136-4530-BBF0-A1772706521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0"/>
          <c:tx>
            <c:strRef>
              <c:f>ZUM_souhrn!$C$4</c:f>
              <c:strCache>
                <c:ptCount val="1"/>
                <c:pt idx="0">
                  <c:v>Úhrada (v Kč) ZUM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ZUM_souhrn!$B$5:$B$15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ZUM_souhrn!$C$5:$C$15</c:f>
              <c:numCache>
                <c:formatCode>#,##0.00</c:formatCode>
                <c:ptCount val="11"/>
                <c:pt idx="0">
                  <c:v>7919204127.1000004</c:v>
                </c:pt>
                <c:pt idx="1">
                  <c:v>7822339750.6899996</c:v>
                </c:pt>
                <c:pt idx="2">
                  <c:v>8228800561.8100004</c:v>
                </c:pt>
                <c:pt idx="3">
                  <c:v>7450105999.5600004</c:v>
                </c:pt>
                <c:pt idx="4">
                  <c:v>7254205800</c:v>
                </c:pt>
                <c:pt idx="5">
                  <c:v>7001418585.6199999</c:v>
                </c:pt>
                <c:pt idx="6">
                  <c:v>7123437045.2399998</c:v>
                </c:pt>
                <c:pt idx="7">
                  <c:v>7294359917.0799999</c:v>
                </c:pt>
                <c:pt idx="8">
                  <c:v>7341066740.7399998</c:v>
                </c:pt>
                <c:pt idx="9">
                  <c:v>7718090254.0600004</c:v>
                </c:pt>
                <c:pt idx="10">
                  <c:v>7139573154.9899998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36-4530-BBF0-A17727065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1172728"/>
        <c:axId val="471182240"/>
      </c:lineChart>
      <c:lineChart>
        <c:grouping val="standard"/>
        <c:varyColors val="0"/>
        <c:ser>
          <c:idx val="2"/>
          <c:order val="2"/>
          <c:tx>
            <c:strRef>
              <c:f>ZUM_souhrn!$E$4</c:f>
              <c:strCache>
                <c:ptCount val="1"/>
                <c:pt idx="0">
                  <c:v>Počet UOP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ZUM_souhrn!$B$5:$B$15</c:f>
              <c:strCach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strCache>
            </c:strRef>
          </c:cat>
          <c:val>
            <c:numRef>
              <c:f>ZUM_souhrn!$E$5:$E$15</c:f>
              <c:numCache>
                <c:formatCode>#,##0</c:formatCode>
                <c:ptCount val="11"/>
                <c:pt idx="0">
                  <c:v>269115</c:v>
                </c:pt>
                <c:pt idx="1">
                  <c:v>284338</c:v>
                </c:pt>
                <c:pt idx="2">
                  <c:v>418879</c:v>
                </c:pt>
                <c:pt idx="3">
                  <c:v>421477</c:v>
                </c:pt>
                <c:pt idx="4">
                  <c:v>302228</c:v>
                </c:pt>
                <c:pt idx="5">
                  <c:v>297366</c:v>
                </c:pt>
                <c:pt idx="6">
                  <c:v>304168</c:v>
                </c:pt>
                <c:pt idx="7">
                  <c:v>311685</c:v>
                </c:pt>
                <c:pt idx="8">
                  <c:v>320268</c:v>
                </c:pt>
                <c:pt idx="9">
                  <c:v>315554</c:v>
                </c:pt>
                <c:pt idx="10">
                  <c:v>280705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36-4530-BBF0-A17727065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1193064"/>
        <c:axId val="471192736"/>
      </c:lineChart>
      <c:catAx>
        <c:axId val="47117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1182240"/>
        <c:crosses val="autoZero"/>
        <c:auto val="1"/>
        <c:lblAlgn val="ctr"/>
        <c:lblOffset val="100"/>
        <c:noMultiLvlLbl val="0"/>
      </c:catAx>
      <c:valAx>
        <c:axId val="47118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1172728"/>
        <c:crosses val="autoZero"/>
        <c:crossBetween val="between"/>
      </c:valAx>
      <c:valAx>
        <c:axId val="471192736"/>
        <c:scaling>
          <c:orientation val="minMax"/>
        </c:scaling>
        <c:delete val="0"/>
        <c:axPos val="r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1193064"/>
        <c:crosses val="max"/>
        <c:crossBetween val="between"/>
      </c:valAx>
      <c:catAx>
        <c:axId val="471193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1192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80935378150192"/>
          <c:y val="7.0435146818680017E-2"/>
          <c:w val="0.85186617485313942"/>
          <c:h val="0.85588625793483053"/>
        </c:manualLayout>
      </c:layout>
      <c:scatterChart>
        <c:scatterStyle val="lineMarker"/>
        <c:varyColors val="0"/>
        <c:ser>
          <c:idx val="0"/>
          <c:order val="0"/>
          <c:tx>
            <c:strRef>
              <c:f>Analýza!$C$5</c:f>
              <c:strCache>
                <c:ptCount val="1"/>
                <c:pt idx="0">
                  <c:v>Náklady</c:v>
                </c:pt>
              </c:strCache>
            </c:strRef>
          </c:tx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2654550277297534E-2"/>
                  <c:y val="-7.3154016615013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87-4353-81BA-378F0A5667B4}"/>
                </c:ext>
              </c:extLst>
            </c:dLbl>
            <c:dLbl>
              <c:idx val="1"/>
              <c:layout>
                <c:manualLayout>
                  <c:x val="-5.0314694049652949E-2"/>
                  <c:y val="-8.5851198344927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87-4353-81BA-378F0A5667B4}"/>
                </c:ext>
              </c:extLst>
            </c:dLbl>
            <c:dLbl>
              <c:idx val="2"/>
              <c:layout>
                <c:manualLayout>
                  <c:x val="-5.6996456244122494E-2"/>
                  <c:y val="-7.752159138002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87-4353-81BA-378F0A5667B4}"/>
                </c:ext>
              </c:extLst>
            </c:dLbl>
            <c:dLbl>
              <c:idx val="3"/>
              <c:layout>
                <c:manualLayout>
                  <c:x val="1.2887698995867889E-2"/>
                  <c:y val="3.47497175925115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87-4353-81BA-378F0A5667B4}"/>
                </c:ext>
              </c:extLst>
            </c:dLbl>
            <c:dLbl>
              <c:idx val="4"/>
              <c:layout>
                <c:manualLayout>
                  <c:x val="1.341171763364115E-2"/>
                  <c:y val="-1.3787493968427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87-4353-81BA-378F0A5667B4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Analýza!$D$4:$H$4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xVal>
          <c:yVal>
            <c:numRef>
              <c:f>Analýza!$D$5:$H$5</c:f>
              <c:numCache>
                <c:formatCode>_("Kč"* #,##0_);_("Kč"* \(#,##0\);_("Kč"* "-"_);_(@_)</c:formatCode>
                <c:ptCount val="5"/>
                <c:pt idx="0">
                  <c:v>9172711103.3500004</c:v>
                </c:pt>
                <c:pt idx="1">
                  <c:v>9600990266.5900002</c:v>
                </c:pt>
                <c:pt idx="2">
                  <c:v>10381628653.52</c:v>
                </c:pt>
                <c:pt idx="3">
                  <c:v>11583675160.110001</c:v>
                </c:pt>
                <c:pt idx="4">
                  <c:v>13734474596.790001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587-4353-81BA-378F0A566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1914648"/>
        <c:axId val="721919240"/>
      </c:scatterChart>
      <c:scatterChart>
        <c:scatterStyle val="lineMarker"/>
        <c:varyColors val="0"/>
        <c:ser>
          <c:idx val="1"/>
          <c:order val="1"/>
          <c:tx>
            <c:strRef>
              <c:f>Analýza!$C$6</c:f>
              <c:strCache>
                <c:ptCount val="1"/>
                <c:pt idx="0">
                  <c:v>UOP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868259575840498E-2"/>
                  <c:y val="5.8611852465810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87-4353-81BA-378F0A5667B4}"/>
                </c:ext>
              </c:extLst>
            </c:dLbl>
            <c:dLbl>
              <c:idx val="1"/>
              <c:layout>
                <c:manualLayout>
                  <c:x val="-1.1791729857335638E-3"/>
                  <c:y val="4.8275168037371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87-4353-81BA-378F0A5667B4}"/>
                </c:ext>
              </c:extLst>
            </c:dLbl>
            <c:dLbl>
              <c:idx val="2"/>
              <c:layout>
                <c:manualLayout>
                  <c:x val="5.7770183272149783E-3"/>
                  <c:y val="6.8969912971404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87-4353-81BA-378F0A5667B4}"/>
                </c:ext>
              </c:extLst>
            </c:dLbl>
            <c:dLbl>
              <c:idx val="3"/>
              <c:layout>
                <c:manualLayout>
                  <c:x val="-3.6249420805299373E-2"/>
                  <c:y val="-5.0928693075513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87-4353-81BA-378F0A5667B4}"/>
                </c:ext>
              </c:extLst>
            </c:dLbl>
            <c:dLbl>
              <c:idx val="4"/>
              <c:layout>
                <c:manualLayout>
                  <c:x val="4.6049193562177045E-3"/>
                  <c:y val="-2.7772296222093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87-4353-81BA-378F0A5667B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Analýza!$D$4:$H$4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xVal>
          <c:yVal>
            <c:numRef>
              <c:f>Analýza!$D$6:$H$6</c:f>
              <c:numCache>
                <c:formatCode>#,##0_ ;\-#,##0\ </c:formatCode>
                <c:ptCount val="5"/>
                <c:pt idx="0">
                  <c:v>30699</c:v>
                </c:pt>
                <c:pt idx="1">
                  <c:v>34199</c:v>
                </c:pt>
                <c:pt idx="2">
                  <c:v>38350</c:v>
                </c:pt>
                <c:pt idx="3">
                  <c:v>44011</c:v>
                </c:pt>
                <c:pt idx="4">
                  <c:v>50165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8587-4353-81BA-378F0A5667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1870040"/>
        <c:axId val="721873320"/>
      </c:scatterChart>
      <c:valAx>
        <c:axId val="721914648"/>
        <c:scaling>
          <c:orientation val="minMax"/>
          <c:max val="2021"/>
          <c:min val="2015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1919240"/>
        <c:crosses val="autoZero"/>
        <c:crossBetween val="midCat"/>
        <c:minorUnit val="1"/>
      </c:valAx>
      <c:valAx>
        <c:axId val="721919240"/>
        <c:scaling>
          <c:orientation val="minMax"/>
          <c:max val="15000000000"/>
          <c:min val="6000000000"/>
        </c:scaling>
        <c:delete val="0"/>
        <c:axPos val="l"/>
        <c:numFmt formatCode="_(&quot;Kč&quot;* #,##0_);_(&quot;Kč&quot;* \(#,##0\);_(&quot;Kč&quot;* &quot;-&quot;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1914648"/>
        <c:crosses val="autoZero"/>
        <c:crossBetween val="midCat"/>
      </c:valAx>
      <c:valAx>
        <c:axId val="721873320"/>
        <c:scaling>
          <c:orientation val="minMax"/>
          <c:max val="52000"/>
          <c:min val="27000"/>
        </c:scaling>
        <c:delete val="0"/>
        <c:axPos val="r"/>
        <c:numFmt formatCode="#,##0_ ;\-#,##0\ 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1870040"/>
        <c:crosses val="max"/>
        <c:crossBetween val="midCat"/>
      </c:valAx>
      <c:valAx>
        <c:axId val="721870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218733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028913382435216"/>
          <c:y val="0.13782606094152289"/>
          <c:w val="0.1238918897655316"/>
          <c:h val="0.119206367786083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72680494965771"/>
          <c:y val="7.8084210526315798E-2"/>
          <c:w val="0.81332205133867153"/>
          <c:h val="0.8249191877331123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'Podle DGSK'!$E$71</c:f>
              <c:strCache>
                <c:ptCount val="1"/>
                <c:pt idx="0">
                  <c:v>UOP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'Podle DGSK'!$C$72:$C$76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'Podle DGSK'!$E$72:$E$76</c:f>
              <c:numCache>
                <c:formatCode>#,##0</c:formatCode>
                <c:ptCount val="5"/>
                <c:pt idx="0">
                  <c:v>31260</c:v>
                </c:pt>
                <c:pt idx="1">
                  <c:v>34800</c:v>
                </c:pt>
                <c:pt idx="2">
                  <c:v>39034</c:v>
                </c:pt>
                <c:pt idx="3">
                  <c:v>45020</c:v>
                </c:pt>
                <c:pt idx="4">
                  <c:v>51994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31-4281-9933-D4DE7EC98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4462064"/>
        <c:axId val="224460096"/>
      </c:barChart>
      <c:lineChart>
        <c:grouping val="standard"/>
        <c:varyColors val="0"/>
        <c:ser>
          <c:idx val="0"/>
          <c:order val="0"/>
          <c:tx>
            <c:strRef>
              <c:f>'Podle DGSK'!$D$71</c:f>
              <c:strCache>
                <c:ptCount val="1"/>
                <c:pt idx="0">
                  <c:v>Náklady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6.7236663512572209E-2"/>
                  <c:y val="-5.7057936179030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31-4281-9933-D4DE7EC9868E}"/>
                </c:ext>
              </c:extLst>
            </c:dLbl>
            <c:dLbl>
              <c:idx val="1"/>
              <c:layout>
                <c:manualLayout>
                  <c:x val="-7.5436663448005328E-2"/>
                  <c:y val="-5.70579361790302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31-4281-9933-D4DE7EC9868E}"/>
                </c:ext>
              </c:extLst>
            </c:dLbl>
            <c:dLbl>
              <c:idx val="2"/>
              <c:layout>
                <c:manualLayout>
                  <c:x val="-4.8834443185030628E-2"/>
                  <c:y val="3.1363116452548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31-4281-9933-D4DE7EC9868E}"/>
                </c:ext>
              </c:extLst>
            </c:dLbl>
            <c:dLbl>
              <c:idx val="3"/>
              <c:layout>
                <c:manualLayout>
                  <c:x val="-6.250110974408575E-2"/>
                  <c:y val="-5.2847409863240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31-4281-9933-D4DE7EC9868E}"/>
                </c:ext>
              </c:extLst>
            </c:dLbl>
            <c:dLbl>
              <c:idx val="4"/>
              <c:layout>
                <c:manualLayout>
                  <c:x val="-4.200110990550307E-2"/>
                  <c:y val="-4.0215830915872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31-4281-9933-D4DE7EC9868E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'Podle DGSK'!$C$72:$C$76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'Podle DGSK'!$D$72:$D$76</c:f>
              <c:numCache>
                <c:formatCode>#,##0</c:formatCode>
                <c:ptCount val="5"/>
                <c:pt idx="0">
                  <c:v>9172711102.8999939</c:v>
                </c:pt>
                <c:pt idx="1">
                  <c:v>9601621213.9499989</c:v>
                </c:pt>
                <c:pt idx="2">
                  <c:v>10600989264.480001</c:v>
                </c:pt>
                <c:pt idx="3">
                  <c:v>11793126200.100002</c:v>
                </c:pt>
                <c:pt idx="4">
                  <c:v>13734461516.439995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431-4281-9933-D4DE7EC98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450912"/>
        <c:axId val="224453208"/>
      </c:lineChart>
      <c:lineChart>
        <c:grouping val="standard"/>
        <c:varyColors val="0"/>
        <c:ser>
          <c:idx val="2"/>
          <c:order val="2"/>
          <c:tx>
            <c:strRef>
              <c:f>'Podle DGSK'!$F$71</c:f>
              <c:strCache>
                <c:ptCount val="1"/>
                <c:pt idx="0">
                  <c:v>průměr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128663702398998E-2"/>
                  <c:y val="-3.8963116452548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31-4281-9933-D4DE7EC9868E}"/>
                </c:ext>
              </c:extLst>
            </c:dLbl>
            <c:dLbl>
              <c:idx val="1"/>
              <c:layout>
                <c:manualLayout>
                  <c:x val="-3.9028663734682438E-2"/>
                  <c:y val="-4.7384169084127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31-4281-9933-D4DE7EC9868E}"/>
                </c:ext>
              </c:extLst>
            </c:dLbl>
            <c:dLbl>
              <c:idx val="2"/>
              <c:layout>
                <c:manualLayout>
                  <c:x val="-3.9028663734682535E-2"/>
                  <c:y val="-3.8963116452548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31-4281-9933-D4DE7EC9868E}"/>
                </c:ext>
              </c:extLst>
            </c:dLbl>
            <c:dLbl>
              <c:idx val="3"/>
              <c:layout>
                <c:manualLayout>
                  <c:x val="-1.8528663896099758E-2"/>
                  <c:y val="4.735267302113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31-4281-9933-D4DE7EC9868E}"/>
                </c:ext>
              </c:extLst>
            </c:dLbl>
            <c:dLbl>
              <c:idx val="4"/>
              <c:layout>
                <c:manualLayout>
                  <c:x val="-3.49286637669661E-2"/>
                  <c:y val="4.7352673021135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31-4281-9933-D4DE7EC9868E}"/>
                </c:ext>
              </c:extLst>
            </c:dLbl>
            <c:numFmt formatCode="#,##0\ &quot;Kč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'Podle DGSK'!$C$72:$C$76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'Podle DGSK'!$F$72:$F$76</c:f>
              <c:numCache>
                <c:formatCode>#,##0</c:formatCode>
                <c:ptCount val="5"/>
                <c:pt idx="0">
                  <c:v>293432.85677863064</c:v>
                </c:pt>
                <c:pt idx="1">
                  <c:v>275908.65557327581</c:v>
                </c:pt>
                <c:pt idx="2">
                  <c:v>271583.47247220378</c:v>
                </c:pt>
                <c:pt idx="3">
                  <c:v>261953.04753665044</c:v>
                </c:pt>
                <c:pt idx="4">
                  <c:v>264154.73932453734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431-4281-9933-D4DE7EC986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462064"/>
        <c:axId val="224460096"/>
      </c:lineChart>
      <c:catAx>
        <c:axId val="22445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453208"/>
        <c:crosses val="autoZero"/>
        <c:auto val="1"/>
        <c:lblAlgn val="ctr"/>
        <c:lblOffset val="100"/>
        <c:noMultiLvlLbl val="0"/>
      </c:catAx>
      <c:valAx>
        <c:axId val="224453208"/>
        <c:scaling>
          <c:orientation val="minMax"/>
          <c:max val="14600000000"/>
          <c:min val="0"/>
        </c:scaling>
        <c:delete val="0"/>
        <c:axPos val="l"/>
        <c:numFmt formatCode="#,##0\ &quot;Kč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450912"/>
        <c:crosses val="autoZero"/>
        <c:crossBetween val="between"/>
      </c:valAx>
      <c:valAx>
        <c:axId val="224460096"/>
        <c:scaling>
          <c:orientation val="minMax"/>
        </c:scaling>
        <c:delete val="0"/>
        <c:axPos val="r"/>
        <c:numFmt formatCode="#,##0\ &quot;Kč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462064"/>
        <c:crosses val="max"/>
        <c:crossBetween val="between"/>
      </c:valAx>
      <c:catAx>
        <c:axId val="224462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4460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16967960073759"/>
          <c:y val="0.59745174292603775"/>
          <c:w val="0.13782058421663582"/>
          <c:h val="0.138684459179444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3AFCE8-1414-40A8-BB75-E1992C96B34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7851ECA-6DD8-4402-AC74-68F39CB40617}">
      <dgm:prSet phldrT="[Text]" custT="1"/>
      <dgm:spPr>
        <a:solidFill>
          <a:srgbClr val="FF0000"/>
        </a:solidFill>
        <a:ln w="19050">
          <a:noFill/>
        </a:ln>
      </dgm:spPr>
      <dgm:t>
        <a:bodyPr/>
        <a:lstStyle/>
        <a:p>
          <a:pPr>
            <a:buClrTx/>
            <a:buSzTx/>
            <a:buFontTx/>
            <a:buNone/>
          </a:pPr>
          <a:r>
            <a:rPr lang="cs-CZ" sz="2400" b="1" dirty="0"/>
            <a:t>ZAJIŠTĚNÍ PÉČE PRO PACIENTY</a:t>
          </a:r>
          <a:endParaRPr lang="cs-CZ" sz="2400" dirty="0"/>
        </a:p>
      </dgm:t>
    </dgm:pt>
    <dgm:pt modelId="{B33CF519-1FC5-41D8-898B-C4FCDBA9681F}" type="parTrans" cxnId="{0D7B3F6A-B01A-4E7D-9C5E-44F827938F32}">
      <dgm:prSet/>
      <dgm:spPr/>
      <dgm:t>
        <a:bodyPr/>
        <a:lstStyle/>
        <a:p>
          <a:endParaRPr lang="cs-CZ"/>
        </a:p>
      </dgm:t>
    </dgm:pt>
    <dgm:pt modelId="{E4D221B3-FDA5-428F-BFAC-5A0D7BA860C1}" type="sibTrans" cxnId="{0D7B3F6A-B01A-4E7D-9C5E-44F827938F32}">
      <dgm:prSet/>
      <dgm:spPr/>
      <dgm:t>
        <a:bodyPr/>
        <a:lstStyle/>
        <a:p>
          <a:endParaRPr lang="cs-CZ"/>
        </a:p>
      </dgm:t>
    </dgm:pt>
    <dgm:pt modelId="{24E3EB05-ED22-4596-B894-CD8783DC7577}">
      <dgm:prSet phldrT="[Text]" custT="1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cs-CZ" sz="2400" b="1" dirty="0"/>
            <a:t>PŘÍSTUP K NEJMODERNĚJŠÍM TECHNOLOGIÍM</a:t>
          </a:r>
          <a:endParaRPr lang="cs-CZ" sz="2400" dirty="0"/>
        </a:p>
      </dgm:t>
    </dgm:pt>
    <dgm:pt modelId="{91F3B0BF-5CDB-4FAE-AC61-C8F6D72BD965}" type="parTrans" cxnId="{9A25AB98-E67E-49A6-A9C7-98E15D956DCC}">
      <dgm:prSet/>
      <dgm:spPr/>
      <dgm:t>
        <a:bodyPr/>
        <a:lstStyle/>
        <a:p>
          <a:endParaRPr lang="cs-CZ"/>
        </a:p>
      </dgm:t>
    </dgm:pt>
    <dgm:pt modelId="{3BB6C15A-0A2E-4DA6-B3CB-E1E6C41F9575}" type="sibTrans" cxnId="{9A25AB98-E67E-49A6-A9C7-98E15D956DCC}">
      <dgm:prSet/>
      <dgm:spPr/>
      <dgm:t>
        <a:bodyPr/>
        <a:lstStyle/>
        <a:p>
          <a:endParaRPr lang="cs-CZ"/>
        </a:p>
      </dgm:t>
    </dgm:pt>
    <dgm:pt modelId="{9EEFA3BB-9273-43AA-A438-5CF249BAA3A7}">
      <dgm:prSet phldrT="[Text]" custT="1"/>
      <dgm:spPr>
        <a:solidFill>
          <a:srgbClr val="FF0000"/>
        </a:solidFill>
        <a:ln>
          <a:noFill/>
        </a:ln>
      </dgm:spPr>
      <dgm:t>
        <a:bodyPr/>
        <a:lstStyle/>
        <a:p>
          <a:pPr>
            <a:buClrTx/>
            <a:buSzTx/>
            <a:buFontTx/>
            <a:buNone/>
          </a:pPr>
          <a:r>
            <a:rPr lang="cs-CZ" sz="2400" b="1" kern="1200" dirty="0"/>
            <a:t>FINANČNÍ </a:t>
          </a:r>
          <a:r>
            <a:rPr lang="cs-CZ" sz="24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UDRŽITELNOST </a:t>
          </a:r>
          <a:r>
            <a:rPr lang="cs-CZ" sz="2400" b="1" kern="1200" dirty="0"/>
            <a:t>SYSTÉMU</a:t>
          </a:r>
          <a:endParaRPr lang="cs-CZ" sz="2400" kern="1200" dirty="0"/>
        </a:p>
      </dgm:t>
    </dgm:pt>
    <dgm:pt modelId="{0F48FCFA-77D0-4D4F-9740-78AF833DA23E}" type="parTrans" cxnId="{71A1EED1-B75A-4AAB-9AB5-9EB421C26063}">
      <dgm:prSet/>
      <dgm:spPr/>
      <dgm:t>
        <a:bodyPr/>
        <a:lstStyle/>
        <a:p>
          <a:endParaRPr lang="cs-CZ"/>
        </a:p>
      </dgm:t>
    </dgm:pt>
    <dgm:pt modelId="{88E3C301-FA59-4C97-A51F-1A05C374F6C4}" type="sibTrans" cxnId="{71A1EED1-B75A-4AAB-9AB5-9EB421C26063}">
      <dgm:prSet/>
      <dgm:spPr/>
      <dgm:t>
        <a:bodyPr/>
        <a:lstStyle/>
        <a:p>
          <a:endParaRPr lang="cs-CZ"/>
        </a:p>
      </dgm:t>
    </dgm:pt>
    <dgm:pt modelId="{21EEB2F9-2CE9-444A-8B3B-9795E78B15B5}">
      <dgm:prSet phldrT="[Text]" custT="1"/>
      <dgm:spPr>
        <a:solidFill>
          <a:srgbClr val="FF0000"/>
        </a:solidFill>
        <a:ln>
          <a:noFill/>
        </a:ln>
      </dgm:spPr>
      <dgm:t>
        <a:bodyPr/>
        <a:lstStyle/>
        <a:p>
          <a:pPr>
            <a:buClrTx/>
            <a:buSzTx/>
            <a:buFontTx/>
            <a:buNone/>
          </a:pPr>
          <a:r>
            <a:rPr lang="cs-CZ" sz="2400" b="1" dirty="0"/>
            <a:t>ÚČELNOST VYNAKLÁDANÝCH PROSTŘEDKŮ</a:t>
          </a:r>
          <a:endParaRPr lang="cs-CZ" sz="2400" dirty="0"/>
        </a:p>
      </dgm:t>
    </dgm:pt>
    <dgm:pt modelId="{700DD689-FA16-45EC-813E-D2B08E49B1CF}" type="parTrans" cxnId="{B6049886-F8AC-46E6-84BF-0725A28929B4}">
      <dgm:prSet/>
      <dgm:spPr/>
      <dgm:t>
        <a:bodyPr/>
        <a:lstStyle/>
        <a:p>
          <a:endParaRPr lang="cs-CZ"/>
        </a:p>
      </dgm:t>
    </dgm:pt>
    <dgm:pt modelId="{C64C6133-18EC-439F-9A16-7025627ECC13}" type="sibTrans" cxnId="{B6049886-F8AC-46E6-84BF-0725A28929B4}">
      <dgm:prSet/>
      <dgm:spPr/>
      <dgm:t>
        <a:bodyPr/>
        <a:lstStyle/>
        <a:p>
          <a:endParaRPr lang="cs-CZ"/>
        </a:p>
      </dgm:t>
    </dgm:pt>
    <dgm:pt modelId="{A2FDF4F6-7BA9-4349-8D7B-068C1D49E3EB}">
      <dgm:prSet phldrT="[Text]" custT="1"/>
      <dgm:spPr>
        <a:solidFill>
          <a:srgbClr val="FF0000"/>
        </a:solidFill>
        <a:ln>
          <a:noFill/>
        </a:ln>
      </dgm:spPr>
      <dgm:t>
        <a:bodyPr/>
        <a:lstStyle/>
        <a:p>
          <a:r>
            <a:rPr lang="cs-CZ" sz="2400" b="1" dirty="0"/>
            <a:t>ZVÝŠENÍ DOSTUPNOSTI PÉČE</a:t>
          </a:r>
          <a:endParaRPr lang="cs-CZ" sz="2400" dirty="0"/>
        </a:p>
      </dgm:t>
    </dgm:pt>
    <dgm:pt modelId="{1D07B748-443E-4E63-A116-A84BB4A7E5ED}" type="parTrans" cxnId="{8F592B68-3346-4D35-A489-BA3B977E6E42}">
      <dgm:prSet/>
      <dgm:spPr/>
      <dgm:t>
        <a:bodyPr/>
        <a:lstStyle/>
        <a:p>
          <a:endParaRPr lang="cs-CZ"/>
        </a:p>
      </dgm:t>
    </dgm:pt>
    <dgm:pt modelId="{403BF5B3-C6EC-4931-964D-CF84E81C1CC5}" type="sibTrans" cxnId="{8F592B68-3346-4D35-A489-BA3B977E6E42}">
      <dgm:prSet/>
      <dgm:spPr/>
      <dgm:t>
        <a:bodyPr/>
        <a:lstStyle/>
        <a:p>
          <a:endParaRPr lang="cs-CZ"/>
        </a:p>
      </dgm:t>
    </dgm:pt>
    <dgm:pt modelId="{6F9F7AFF-318D-456B-A71B-260CEAA185BA}" type="pres">
      <dgm:prSet presAssocID="{353AFCE8-1414-40A8-BB75-E1992C96B34D}" presName="cycle" presStyleCnt="0">
        <dgm:presLayoutVars>
          <dgm:dir/>
          <dgm:resizeHandles val="exact"/>
        </dgm:presLayoutVars>
      </dgm:prSet>
      <dgm:spPr/>
    </dgm:pt>
    <dgm:pt modelId="{CDF49AA3-07F4-474A-9F8B-77AFB32304AF}" type="pres">
      <dgm:prSet presAssocID="{07851ECA-6DD8-4402-AC74-68F39CB40617}" presName="node" presStyleLbl="node1" presStyleIdx="0" presStyleCnt="5" custScaleX="109426">
        <dgm:presLayoutVars>
          <dgm:bulletEnabled val="1"/>
        </dgm:presLayoutVars>
      </dgm:prSet>
      <dgm:spPr/>
    </dgm:pt>
    <dgm:pt modelId="{BBB14731-ACE7-4CDA-B65D-202FF5B10C7E}" type="pres">
      <dgm:prSet presAssocID="{07851ECA-6DD8-4402-AC74-68F39CB40617}" presName="spNode" presStyleCnt="0"/>
      <dgm:spPr/>
    </dgm:pt>
    <dgm:pt modelId="{6E8990C4-5850-413F-81A6-EE0540DAA1A2}" type="pres">
      <dgm:prSet presAssocID="{E4D221B3-FDA5-428F-BFAC-5A0D7BA860C1}" presName="sibTrans" presStyleLbl="sibTrans1D1" presStyleIdx="0" presStyleCnt="5"/>
      <dgm:spPr/>
    </dgm:pt>
    <dgm:pt modelId="{13D75A1D-17EF-4814-A2CB-69DD7123C203}" type="pres">
      <dgm:prSet presAssocID="{24E3EB05-ED22-4596-B894-CD8783DC7577}" presName="node" presStyleLbl="node1" presStyleIdx="1" presStyleCnt="5" custScaleX="159086" custRadScaleRad="103238" custRadScaleInc="4675">
        <dgm:presLayoutVars>
          <dgm:bulletEnabled val="1"/>
        </dgm:presLayoutVars>
      </dgm:prSet>
      <dgm:spPr/>
    </dgm:pt>
    <dgm:pt modelId="{C3C3EEB5-EAD1-4A44-8051-FD300722E9A6}" type="pres">
      <dgm:prSet presAssocID="{24E3EB05-ED22-4596-B894-CD8783DC7577}" presName="spNode" presStyleCnt="0"/>
      <dgm:spPr/>
    </dgm:pt>
    <dgm:pt modelId="{EEF1CCD2-B934-498C-81D3-D3FF267D07D1}" type="pres">
      <dgm:prSet presAssocID="{3BB6C15A-0A2E-4DA6-B3CB-E1E6C41F9575}" presName="sibTrans" presStyleLbl="sibTrans1D1" presStyleIdx="1" presStyleCnt="5"/>
      <dgm:spPr/>
    </dgm:pt>
    <dgm:pt modelId="{CB1E8925-393B-48F3-9B55-D05A36747BF6}" type="pres">
      <dgm:prSet presAssocID="{9EEFA3BB-9273-43AA-A438-5CF249BAA3A7}" presName="node" presStyleLbl="node1" presStyleIdx="2" presStyleCnt="5" custScaleX="145930" custScaleY="95157" custRadScaleRad="113388" custRadScaleInc="-34220">
        <dgm:presLayoutVars>
          <dgm:bulletEnabled val="1"/>
        </dgm:presLayoutVars>
      </dgm:prSet>
      <dgm:spPr/>
    </dgm:pt>
    <dgm:pt modelId="{85CB7CCE-9601-4EB1-9AE6-7F6AFA7DAF23}" type="pres">
      <dgm:prSet presAssocID="{9EEFA3BB-9273-43AA-A438-5CF249BAA3A7}" presName="spNode" presStyleCnt="0"/>
      <dgm:spPr/>
    </dgm:pt>
    <dgm:pt modelId="{86B48DAB-9E77-473C-90EE-A7826C68619C}" type="pres">
      <dgm:prSet presAssocID="{88E3C301-FA59-4C97-A51F-1A05C374F6C4}" presName="sibTrans" presStyleLbl="sibTrans1D1" presStyleIdx="2" presStyleCnt="5"/>
      <dgm:spPr/>
    </dgm:pt>
    <dgm:pt modelId="{9B0B1677-DDD4-4A3E-A7D9-31F20C82B838}" type="pres">
      <dgm:prSet presAssocID="{21EEB2F9-2CE9-444A-8B3B-9795E78B15B5}" presName="node" presStyleLbl="node1" presStyleIdx="3" presStyleCnt="5" custScaleX="151703" custRadScaleRad="113396" custRadScaleInc="33123">
        <dgm:presLayoutVars>
          <dgm:bulletEnabled val="1"/>
        </dgm:presLayoutVars>
      </dgm:prSet>
      <dgm:spPr/>
    </dgm:pt>
    <dgm:pt modelId="{5FD5B723-471D-4604-ADDD-96E17AAC4426}" type="pres">
      <dgm:prSet presAssocID="{21EEB2F9-2CE9-444A-8B3B-9795E78B15B5}" presName="spNode" presStyleCnt="0"/>
      <dgm:spPr/>
    </dgm:pt>
    <dgm:pt modelId="{4611D702-C06E-400B-A22D-C7F60323013E}" type="pres">
      <dgm:prSet presAssocID="{C64C6133-18EC-439F-9A16-7025627ECC13}" presName="sibTrans" presStyleLbl="sibTrans1D1" presStyleIdx="3" presStyleCnt="5"/>
      <dgm:spPr/>
    </dgm:pt>
    <dgm:pt modelId="{2D290A85-1397-4235-BC0D-6A6CE602F292}" type="pres">
      <dgm:prSet presAssocID="{A2FDF4F6-7BA9-4349-8D7B-068C1D49E3EB}" presName="node" presStyleLbl="node1" presStyleIdx="4" presStyleCnt="5" custScaleX="159423">
        <dgm:presLayoutVars>
          <dgm:bulletEnabled val="1"/>
        </dgm:presLayoutVars>
      </dgm:prSet>
      <dgm:spPr/>
    </dgm:pt>
    <dgm:pt modelId="{0A35C8B0-B26E-41A3-B5BC-9286507F9F03}" type="pres">
      <dgm:prSet presAssocID="{A2FDF4F6-7BA9-4349-8D7B-068C1D49E3EB}" presName="spNode" presStyleCnt="0"/>
      <dgm:spPr/>
    </dgm:pt>
    <dgm:pt modelId="{451EDE31-A4DC-4D95-A53A-67D482C8E9D0}" type="pres">
      <dgm:prSet presAssocID="{403BF5B3-C6EC-4931-964D-CF84E81C1CC5}" presName="sibTrans" presStyleLbl="sibTrans1D1" presStyleIdx="4" presStyleCnt="5"/>
      <dgm:spPr/>
    </dgm:pt>
  </dgm:ptLst>
  <dgm:cxnLst>
    <dgm:cxn modelId="{EA801001-C6E7-42A5-AE08-58EC3B49CFAE}" type="presOf" srcId="{88E3C301-FA59-4C97-A51F-1A05C374F6C4}" destId="{86B48DAB-9E77-473C-90EE-A7826C68619C}" srcOrd="0" destOrd="0" presId="urn:microsoft.com/office/officeart/2005/8/layout/cycle5"/>
    <dgm:cxn modelId="{AF54E119-2EEB-46EA-8E8C-94A4940F3749}" type="presOf" srcId="{24E3EB05-ED22-4596-B894-CD8783DC7577}" destId="{13D75A1D-17EF-4814-A2CB-69DD7123C203}" srcOrd="0" destOrd="0" presId="urn:microsoft.com/office/officeart/2005/8/layout/cycle5"/>
    <dgm:cxn modelId="{4FB5E961-AD42-4710-B36C-DE42A15D1B6E}" type="presOf" srcId="{403BF5B3-C6EC-4931-964D-CF84E81C1CC5}" destId="{451EDE31-A4DC-4D95-A53A-67D482C8E9D0}" srcOrd="0" destOrd="0" presId="urn:microsoft.com/office/officeart/2005/8/layout/cycle5"/>
    <dgm:cxn modelId="{8F592B68-3346-4D35-A489-BA3B977E6E42}" srcId="{353AFCE8-1414-40A8-BB75-E1992C96B34D}" destId="{A2FDF4F6-7BA9-4349-8D7B-068C1D49E3EB}" srcOrd="4" destOrd="0" parTransId="{1D07B748-443E-4E63-A116-A84BB4A7E5ED}" sibTransId="{403BF5B3-C6EC-4931-964D-CF84E81C1CC5}"/>
    <dgm:cxn modelId="{0D7B3F6A-B01A-4E7D-9C5E-44F827938F32}" srcId="{353AFCE8-1414-40A8-BB75-E1992C96B34D}" destId="{07851ECA-6DD8-4402-AC74-68F39CB40617}" srcOrd="0" destOrd="0" parTransId="{B33CF519-1FC5-41D8-898B-C4FCDBA9681F}" sibTransId="{E4D221B3-FDA5-428F-BFAC-5A0D7BA860C1}"/>
    <dgm:cxn modelId="{42CFD44E-B1C6-406C-8157-9EF3946EDC42}" type="presOf" srcId="{3BB6C15A-0A2E-4DA6-B3CB-E1E6C41F9575}" destId="{EEF1CCD2-B934-498C-81D3-D3FF267D07D1}" srcOrd="0" destOrd="0" presId="urn:microsoft.com/office/officeart/2005/8/layout/cycle5"/>
    <dgm:cxn modelId="{A6879A53-7945-41BF-A412-C3BA09DFFB09}" type="presOf" srcId="{E4D221B3-FDA5-428F-BFAC-5A0D7BA860C1}" destId="{6E8990C4-5850-413F-81A6-EE0540DAA1A2}" srcOrd="0" destOrd="0" presId="urn:microsoft.com/office/officeart/2005/8/layout/cycle5"/>
    <dgm:cxn modelId="{58B9A083-489B-4F7E-8E67-604C1EEACD50}" type="presOf" srcId="{21EEB2F9-2CE9-444A-8B3B-9795E78B15B5}" destId="{9B0B1677-DDD4-4A3E-A7D9-31F20C82B838}" srcOrd="0" destOrd="0" presId="urn:microsoft.com/office/officeart/2005/8/layout/cycle5"/>
    <dgm:cxn modelId="{B6049886-F8AC-46E6-84BF-0725A28929B4}" srcId="{353AFCE8-1414-40A8-BB75-E1992C96B34D}" destId="{21EEB2F9-2CE9-444A-8B3B-9795E78B15B5}" srcOrd="3" destOrd="0" parTransId="{700DD689-FA16-45EC-813E-D2B08E49B1CF}" sibTransId="{C64C6133-18EC-439F-9A16-7025627ECC13}"/>
    <dgm:cxn modelId="{9A25AB98-E67E-49A6-A9C7-98E15D956DCC}" srcId="{353AFCE8-1414-40A8-BB75-E1992C96B34D}" destId="{24E3EB05-ED22-4596-B894-CD8783DC7577}" srcOrd="1" destOrd="0" parTransId="{91F3B0BF-5CDB-4FAE-AC61-C8F6D72BD965}" sibTransId="{3BB6C15A-0A2E-4DA6-B3CB-E1E6C41F9575}"/>
    <dgm:cxn modelId="{B36CF1A1-F619-4635-81B2-56CC6307C070}" type="presOf" srcId="{353AFCE8-1414-40A8-BB75-E1992C96B34D}" destId="{6F9F7AFF-318D-456B-A71B-260CEAA185BA}" srcOrd="0" destOrd="0" presId="urn:microsoft.com/office/officeart/2005/8/layout/cycle5"/>
    <dgm:cxn modelId="{AD4842AC-FD5C-4B88-AA91-CC4284FCFF30}" type="presOf" srcId="{9EEFA3BB-9273-43AA-A438-5CF249BAA3A7}" destId="{CB1E8925-393B-48F3-9B55-D05A36747BF6}" srcOrd="0" destOrd="0" presId="urn:microsoft.com/office/officeart/2005/8/layout/cycle5"/>
    <dgm:cxn modelId="{7181ECC0-AACA-4609-9368-3FE32E682239}" type="presOf" srcId="{A2FDF4F6-7BA9-4349-8D7B-068C1D49E3EB}" destId="{2D290A85-1397-4235-BC0D-6A6CE602F292}" srcOrd="0" destOrd="0" presId="urn:microsoft.com/office/officeart/2005/8/layout/cycle5"/>
    <dgm:cxn modelId="{DE28BDD1-1DE4-42CD-9BC2-702161BB2447}" type="presOf" srcId="{07851ECA-6DD8-4402-AC74-68F39CB40617}" destId="{CDF49AA3-07F4-474A-9F8B-77AFB32304AF}" srcOrd="0" destOrd="0" presId="urn:microsoft.com/office/officeart/2005/8/layout/cycle5"/>
    <dgm:cxn modelId="{71A1EED1-B75A-4AAB-9AB5-9EB421C26063}" srcId="{353AFCE8-1414-40A8-BB75-E1992C96B34D}" destId="{9EEFA3BB-9273-43AA-A438-5CF249BAA3A7}" srcOrd="2" destOrd="0" parTransId="{0F48FCFA-77D0-4D4F-9740-78AF833DA23E}" sibTransId="{88E3C301-FA59-4C97-A51F-1A05C374F6C4}"/>
    <dgm:cxn modelId="{CF8E49F2-09F1-4E09-9684-8CB44AAD0FF8}" type="presOf" srcId="{C64C6133-18EC-439F-9A16-7025627ECC13}" destId="{4611D702-C06E-400B-A22D-C7F60323013E}" srcOrd="0" destOrd="0" presId="urn:microsoft.com/office/officeart/2005/8/layout/cycle5"/>
    <dgm:cxn modelId="{53C010DA-0178-49F9-A2D5-76E7B3F09172}" type="presParOf" srcId="{6F9F7AFF-318D-456B-A71B-260CEAA185BA}" destId="{CDF49AA3-07F4-474A-9F8B-77AFB32304AF}" srcOrd="0" destOrd="0" presId="urn:microsoft.com/office/officeart/2005/8/layout/cycle5"/>
    <dgm:cxn modelId="{2FEFF055-465E-4ED0-A636-32D29A6B8489}" type="presParOf" srcId="{6F9F7AFF-318D-456B-A71B-260CEAA185BA}" destId="{BBB14731-ACE7-4CDA-B65D-202FF5B10C7E}" srcOrd="1" destOrd="0" presId="urn:microsoft.com/office/officeart/2005/8/layout/cycle5"/>
    <dgm:cxn modelId="{2F9F4F26-FC35-4AC2-A8D2-86A323D3E054}" type="presParOf" srcId="{6F9F7AFF-318D-456B-A71B-260CEAA185BA}" destId="{6E8990C4-5850-413F-81A6-EE0540DAA1A2}" srcOrd="2" destOrd="0" presId="urn:microsoft.com/office/officeart/2005/8/layout/cycle5"/>
    <dgm:cxn modelId="{3DED80D0-0C3F-4EDE-8E7A-0F63AAC9432C}" type="presParOf" srcId="{6F9F7AFF-318D-456B-A71B-260CEAA185BA}" destId="{13D75A1D-17EF-4814-A2CB-69DD7123C203}" srcOrd="3" destOrd="0" presId="urn:microsoft.com/office/officeart/2005/8/layout/cycle5"/>
    <dgm:cxn modelId="{7150AB26-F49F-4035-AE51-635AFA778E62}" type="presParOf" srcId="{6F9F7AFF-318D-456B-A71B-260CEAA185BA}" destId="{C3C3EEB5-EAD1-4A44-8051-FD300722E9A6}" srcOrd="4" destOrd="0" presId="urn:microsoft.com/office/officeart/2005/8/layout/cycle5"/>
    <dgm:cxn modelId="{2FB2F48F-BCFA-4B39-9CC8-8A79FA178619}" type="presParOf" srcId="{6F9F7AFF-318D-456B-A71B-260CEAA185BA}" destId="{EEF1CCD2-B934-498C-81D3-D3FF267D07D1}" srcOrd="5" destOrd="0" presId="urn:microsoft.com/office/officeart/2005/8/layout/cycle5"/>
    <dgm:cxn modelId="{6B338B6F-089A-4FE1-8EFD-7D542E7B7EF3}" type="presParOf" srcId="{6F9F7AFF-318D-456B-A71B-260CEAA185BA}" destId="{CB1E8925-393B-48F3-9B55-D05A36747BF6}" srcOrd="6" destOrd="0" presId="urn:microsoft.com/office/officeart/2005/8/layout/cycle5"/>
    <dgm:cxn modelId="{A3D969C5-8B1F-409F-8795-DD7DBD8406E9}" type="presParOf" srcId="{6F9F7AFF-318D-456B-A71B-260CEAA185BA}" destId="{85CB7CCE-9601-4EB1-9AE6-7F6AFA7DAF23}" srcOrd="7" destOrd="0" presId="urn:microsoft.com/office/officeart/2005/8/layout/cycle5"/>
    <dgm:cxn modelId="{922E1623-D607-42F7-BC50-0C8C27B1074B}" type="presParOf" srcId="{6F9F7AFF-318D-456B-A71B-260CEAA185BA}" destId="{86B48DAB-9E77-473C-90EE-A7826C68619C}" srcOrd="8" destOrd="0" presId="urn:microsoft.com/office/officeart/2005/8/layout/cycle5"/>
    <dgm:cxn modelId="{55D8E1F5-DDAC-4072-820D-60FB234F9256}" type="presParOf" srcId="{6F9F7AFF-318D-456B-A71B-260CEAA185BA}" destId="{9B0B1677-DDD4-4A3E-A7D9-31F20C82B838}" srcOrd="9" destOrd="0" presId="urn:microsoft.com/office/officeart/2005/8/layout/cycle5"/>
    <dgm:cxn modelId="{50A757E7-5CE0-4034-B17C-6937E8BFCEFE}" type="presParOf" srcId="{6F9F7AFF-318D-456B-A71B-260CEAA185BA}" destId="{5FD5B723-471D-4604-ADDD-96E17AAC4426}" srcOrd="10" destOrd="0" presId="urn:microsoft.com/office/officeart/2005/8/layout/cycle5"/>
    <dgm:cxn modelId="{487DE81B-1FAC-48D3-9627-EF6A834F5084}" type="presParOf" srcId="{6F9F7AFF-318D-456B-A71B-260CEAA185BA}" destId="{4611D702-C06E-400B-A22D-C7F60323013E}" srcOrd="11" destOrd="0" presId="urn:microsoft.com/office/officeart/2005/8/layout/cycle5"/>
    <dgm:cxn modelId="{D48B7402-8442-44D5-A523-14FC5FA58D18}" type="presParOf" srcId="{6F9F7AFF-318D-456B-A71B-260CEAA185BA}" destId="{2D290A85-1397-4235-BC0D-6A6CE602F292}" srcOrd="12" destOrd="0" presId="urn:microsoft.com/office/officeart/2005/8/layout/cycle5"/>
    <dgm:cxn modelId="{5A4163A3-FF9C-4263-BF1C-5F68EA45B8E3}" type="presParOf" srcId="{6F9F7AFF-318D-456B-A71B-260CEAA185BA}" destId="{0A35C8B0-B26E-41A3-B5BC-9286507F9F03}" srcOrd="13" destOrd="0" presId="urn:microsoft.com/office/officeart/2005/8/layout/cycle5"/>
    <dgm:cxn modelId="{CE884F09-B8A1-41F9-A7C0-4A5940B3F497}" type="presParOf" srcId="{6F9F7AFF-318D-456B-A71B-260CEAA185BA}" destId="{451EDE31-A4DC-4D95-A53A-67D482C8E9D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F49AA3-07F4-474A-9F8B-77AFB32304AF}">
      <dsp:nvSpPr>
        <dsp:cNvPr id="0" name=""/>
        <dsp:cNvSpPr/>
      </dsp:nvSpPr>
      <dsp:spPr>
        <a:xfrm>
          <a:off x="3713785" y="3773"/>
          <a:ext cx="2426219" cy="1441195"/>
        </a:xfrm>
        <a:prstGeom prst="roundRect">
          <a:avLst/>
        </a:prstGeom>
        <a:solidFill>
          <a:srgbClr val="FF0000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cs-CZ" sz="2400" b="1" kern="1200" dirty="0"/>
            <a:t>ZAJIŠTĚNÍ PÉČE PRO PACIENTY</a:t>
          </a:r>
          <a:endParaRPr lang="cs-CZ" sz="2400" kern="1200" dirty="0"/>
        </a:p>
      </dsp:txBody>
      <dsp:txXfrm>
        <a:off x="3784138" y="74126"/>
        <a:ext cx="2285513" cy="1300489"/>
      </dsp:txXfrm>
    </dsp:sp>
    <dsp:sp modelId="{6E8990C4-5850-413F-81A6-EE0540DAA1A2}">
      <dsp:nvSpPr>
        <dsp:cNvPr id="0" name=""/>
        <dsp:cNvSpPr/>
      </dsp:nvSpPr>
      <dsp:spPr>
        <a:xfrm>
          <a:off x="2201144" y="791431"/>
          <a:ext cx="5764448" cy="5764448"/>
        </a:xfrm>
        <a:custGeom>
          <a:avLst/>
          <a:gdLst/>
          <a:ahLst/>
          <a:cxnLst/>
          <a:rect l="0" t="0" r="0" b="0"/>
          <a:pathLst>
            <a:path>
              <a:moveTo>
                <a:pt x="4240567" y="340154"/>
              </a:moveTo>
              <a:arcTo wR="2882224" hR="2882224" stAng="17887057" swAng="1218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75A1D-17EF-4814-A2CB-69DD7123C203}">
      <dsp:nvSpPr>
        <dsp:cNvPr id="0" name=""/>
        <dsp:cNvSpPr/>
      </dsp:nvSpPr>
      <dsp:spPr>
        <a:xfrm>
          <a:off x="6010627" y="2022091"/>
          <a:ext cx="3527293" cy="1441195"/>
        </a:xfrm>
        <a:prstGeom prst="roundRect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PŘÍSTUP K NEJMODERNĚJŠÍM TECHNOLOGIÍM</a:t>
          </a:r>
          <a:endParaRPr lang="cs-CZ" sz="2400" kern="1200" dirty="0"/>
        </a:p>
      </dsp:txBody>
      <dsp:txXfrm>
        <a:off x="6080980" y="2092444"/>
        <a:ext cx="3386587" cy="1300489"/>
      </dsp:txXfrm>
    </dsp:sp>
    <dsp:sp modelId="{EEF1CCD2-B934-498C-81D3-D3FF267D07D1}">
      <dsp:nvSpPr>
        <dsp:cNvPr id="0" name=""/>
        <dsp:cNvSpPr/>
      </dsp:nvSpPr>
      <dsp:spPr>
        <a:xfrm>
          <a:off x="2212337" y="1246180"/>
          <a:ext cx="5764448" cy="5764448"/>
        </a:xfrm>
        <a:custGeom>
          <a:avLst/>
          <a:gdLst/>
          <a:ahLst/>
          <a:cxnLst/>
          <a:rect l="0" t="0" r="0" b="0"/>
          <a:pathLst>
            <a:path>
              <a:moveTo>
                <a:pt x="5747811" y="2572993"/>
              </a:moveTo>
              <a:arcTo wR="2882224" hR="2882224" stAng="21230457" swAng="132989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E8925-393B-48F3-9B55-D05A36747BF6}">
      <dsp:nvSpPr>
        <dsp:cNvPr id="0" name=""/>
        <dsp:cNvSpPr/>
      </dsp:nvSpPr>
      <dsp:spPr>
        <a:xfrm>
          <a:off x="5588023" y="5263320"/>
          <a:ext cx="3235595" cy="1371398"/>
        </a:xfrm>
        <a:prstGeom prst="roundRect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cs-CZ" sz="2400" b="1" kern="1200" dirty="0"/>
            <a:t>FINANČNÍ </a:t>
          </a:r>
          <a:r>
            <a:rPr lang="cs-CZ" sz="2400" b="1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UDRŽITELNOST </a:t>
          </a:r>
          <a:r>
            <a:rPr lang="cs-CZ" sz="2400" b="1" kern="1200" dirty="0"/>
            <a:t>SYSTÉMU</a:t>
          </a:r>
          <a:endParaRPr lang="cs-CZ" sz="2400" kern="1200" dirty="0"/>
        </a:p>
      </dsp:txBody>
      <dsp:txXfrm>
        <a:off x="5654969" y="5330266"/>
        <a:ext cx="3101703" cy="1237506"/>
      </dsp:txXfrm>
    </dsp:sp>
    <dsp:sp modelId="{86B48DAB-9E77-473C-90EE-A7826C68619C}">
      <dsp:nvSpPr>
        <dsp:cNvPr id="0" name=""/>
        <dsp:cNvSpPr/>
      </dsp:nvSpPr>
      <dsp:spPr>
        <a:xfrm>
          <a:off x="2052467" y="1141862"/>
          <a:ext cx="5764448" cy="5764448"/>
        </a:xfrm>
        <a:custGeom>
          <a:avLst/>
          <a:gdLst/>
          <a:ahLst/>
          <a:cxnLst/>
          <a:rect l="0" t="0" r="0" b="0"/>
          <a:pathLst>
            <a:path>
              <a:moveTo>
                <a:pt x="3665359" y="5656015"/>
              </a:moveTo>
              <a:arcTo wR="2882224" hR="2882224" stAng="4454030" swAng="175825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B1677-DDD4-4A3E-A7D9-31F20C82B838}">
      <dsp:nvSpPr>
        <dsp:cNvPr id="0" name=""/>
        <dsp:cNvSpPr/>
      </dsp:nvSpPr>
      <dsp:spPr>
        <a:xfrm>
          <a:off x="976799" y="5239034"/>
          <a:ext cx="3363595" cy="1441195"/>
        </a:xfrm>
        <a:prstGeom prst="roundRect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cs-CZ" sz="2400" b="1" kern="1200" dirty="0"/>
            <a:t>ÚČELNOST VYNAKLÁDANÝCH PROSTŘEDKŮ</a:t>
          </a:r>
          <a:endParaRPr lang="cs-CZ" sz="2400" kern="1200" dirty="0"/>
        </a:p>
      </dsp:txBody>
      <dsp:txXfrm>
        <a:off x="1047152" y="5309387"/>
        <a:ext cx="3222889" cy="1300489"/>
      </dsp:txXfrm>
    </dsp:sp>
    <dsp:sp modelId="{4611D702-C06E-400B-A22D-C7F60323013E}">
      <dsp:nvSpPr>
        <dsp:cNvPr id="0" name=""/>
        <dsp:cNvSpPr/>
      </dsp:nvSpPr>
      <dsp:spPr>
        <a:xfrm>
          <a:off x="1927061" y="1386093"/>
          <a:ext cx="5764448" cy="5764448"/>
        </a:xfrm>
        <a:custGeom>
          <a:avLst/>
          <a:gdLst/>
          <a:ahLst/>
          <a:cxnLst/>
          <a:rect l="0" t="0" r="0" b="0"/>
          <a:pathLst>
            <a:path>
              <a:moveTo>
                <a:pt x="68461" y="3506689"/>
              </a:moveTo>
              <a:arcTo wR="2882224" hR="2882224" stAng="10049220" swAng="13270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90A85-1397-4235-BC0D-6A6CE602F292}">
      <dsp:nvSpPr>
        <dsp:cNvPr id="0" name=""/>
        <dsp:cNvSpPr/>
      </dsp:nvSpPr>
      <dsp:spPr>
        <a:xfrm>
          <a:off x="418354" y="1995341"/>
          <a:ext cx="3534765" cy="1441195"/>
        </a:xfrm>
        <a:prstGeom prst="roundRect">
          <a:avLst/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ZVÝŠENÍ DOSTUPNOSTI PÉČE</a:t>
          </a:r>
          <a:endParaRPr lang="cs-CZ" sz="2400" kern="1200" dirty="0"/>
        </a:p>
      </dsp:txBody>
      <dsp:txXfrm>
        <a:off x="488707" y="2065694"/>
        <a:ext cx="3394059" cy="1300489"/>
      </dsp:txXfrm>
    </dsp:sp>
    <dsp:sp modelId="{451EDE31-A4DC-4D95-A53A-67D482C8E9D0}">
      <dsp:nvSpPr>
        <dsp:cNvPr id="0" name=""/>
        <dsp:cNvSpPr/>
      </dsp:nvSpPr>
      <dsp:spPr>
        <a:xfrm>
          <a:off x="2044671" y="724371"/>
          <a:ext cx="5764448" cy="5764448"/>
        </a:xfrm>
        <a:custGeom>
          <a:avLst/>
          <a:gdLst/>
          <a:ahLst/>
          <a:cxnLst/>
          <a:rect l="0" t="0" r="0" b="0"/>
          <a:pathLst>
            <a:path>
              <a:moveTo>
                <a:pt x="678737" y="1024305"/>
              </a:moveTo>
              <a:arcTo wR="2882224" hR="2882224" stAng="13208199" swAng="11294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FFBAE-1BC8-4F4F-B4A4-1C3F95655CFC}" type="datetimeFigureOut">
              <a:rPr lang="cs-CZ" smtClean="0"/>
              <a:t>21.9.2021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41363"/>
            <a:ext cx="52355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9956E-3911-4439-BDBE-0F83CA7F63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62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buClr>
                <a:srgbClr val="FF0000"/>
              </a:buClr>
            </a:pPr>
            <a:endParaRPr lang="cs-CZ" sz="2800" b="1" dirty="0">
              <a:solidFill>
                <a:srgbClr val="00B050"/>
              </a:solidFill>
            </a:endParaRPr>
          </a:p>
          <a:p>
            <a:pPr algn="l">
              <a:lnSpc>
                <a:spcPct val="100000"/>
              </a:lnSpc>
              <a:buClr>
                <a:srgbClr val="FF0000"/>
              </a:buClr>
            </a:pPr>
            <a:r>
              <a:rPr lang="cs-CZ" sz="2800" b="1" dirty="0">
                <a:solidFill>
                  <a:srgbClr val="00B050"/>
                </a:solidFill>
              </a:rPr>
              <a:t>Finanční udržitelnost systému veřejného zdravotního pojištění -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</a:rPr>
              <a:t>Aktivní léková politika - nezbytná podmínka zajištění udržitelného financování zdravotní péče a stability veřejných financí.</a:t>
            </a:r>
            <a:endParaRPr lang="cs-CZ" sz="1800" i="1" dirty="0"/>
          </a:p>
          <a:p>
            <a:pPr algn="l">
              <a:lnSpc>
                <a:spcPct val="150000"/>
              </a:lnSpc>
              <a:buClr>
                <a:srgbClr val="FF0000"/>
              </a:buClr>
            </a:pPr>
            <a:r>
              <a:rPr lang="cs-CZ" sz="2800" b="1" dirty="0">
                <a:solidFill>
                  <a:srgbClr val="00B050"/>
                </a:solidFill>
              </a:rPr>
              <a:t>Účelnost vynaložených prostředků -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</a:rPr>
              <a:t>Srovnání nákladů na farmakoterapeutické intervence pro stejnou cílovou skupinu pacientů.</a:t>
            </a:r>
          </a:p>
          <a:p>
            <a:pPr algn="l">
              <a:lnSpc>
                <a:spcPct val="150000"/>
              </a:lnSpc>
              <a:buClr>
                <a:srgbClr val="FF0000"/>
              </a:buClr>
            </a:pPr>
            <a:r>
              <a:rPr lang="cs-CZ" sz="2800" b="1" dirty="0">
                <a:solidFill>
                  <a:srgbClr val="00B050"/>
                </a:solidFill>
              </a:rPr>
              <a:t>Zajištění péče pro pacienty - </a:t>
            </a:r>
            <a:r>
              <a:rPr lang="cs-CZ" sz="1800" i="1" dirty="0">
                <a:solidFill>
                  <a:schemeClr val="bg1">
                    <a:lumMod val="50000"/>
                  </a:schemeClr>
                </a:solidFill>
              </a:rPr>
              <a:t>Zajištění moderní léčby v dřívějším stadiu onemocnění + Uvolnění preskripčního omezení – ve více než 30 ATC skupinách na odbornost PRL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116474-731B-4AB0-A830-A49C6D21EF2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163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9956E-3911-4439-BDBE-0F83CA7F63F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89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9956E-3911-4439-BDBE-0F83CA7F63FC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5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60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72B-0ADF-5B4A-8FE2-465686E98CA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5548544"/>
            <a:ext cx="10363200" cy="1401486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PŘEDĚLOVÝ snímek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72B-0ADF-5B4A-8FE2-465686E98CA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8233" y="420686"/>
            <a:ext cx="10555565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/>
              <a:t>Zde napište nadpis </a:t>
            </a:r>
            <a:r>
              <a:rPr lang="cs-CZ" dirty="0" err="1"/>
              <a:t>slidu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72B-0ADF-5B4A-8FE2-465686E98CA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7988110"/>
            <a:ext cx="2180917" cy="458857"/>
          </a:xfrm>
        </p:spPr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1835036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rgbClr val="E93212"/>
                </a:solidFill>
              </a:defRPr>
            </a:lvl1pPr>
          </a:lstStyle>
          <a:p>
            <a:pPr lvl="0"/>
            <a:r>
              <a:rPr lang="cs-CZ" dirty="0"/>
              <a:t>Zde napište pod nadpis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517" y="7880944"/>
            <a:ext cx="1019483" cy="590434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sz="quarter" idx="14"/>
          </p:nvPr>
        </p:nvSpPr>
        <p:spPr>
          <a:xfrm>
            <a:off x="838201" y="2741104"/>
            <a:ext cx="10515598" cy="5035353"/>
          </a:xfrm>
        </p:spPr>
        <p:txBody>
          <a:bodyPr/>
          <a:lstStyle>
            <a:lvl1pPr>
              <a:buClr>
                <a:srgbClr val="E63212"/>
              </a:buClr>
              <a:defRPr/>
            </a:lvl1pPr>
            <a:lvl2pPr>
              <a:buClr>
                <a:srgbClr val="E63212"/>
              </a:buClr>
              <a:defRPr/>
            </a:lvl2pPr>
            <a:lvl3pPr>
              <a:buClr>
                <a:srgbClr val="E63212"/>
              </a:buClr>
              <a:defRPr/>
            </a:lvl3pPr>
            <a:lvl4pPr>
              <a:buClr>
                <a:srgbClr val="E63212"/>
              </a:buClr>
              <a:defRPr/>
            </a:lvl4pPr>
            <a:lvl5pPr>
              <a:buClr>
                <a:srgbClr val="E63212"/>
              </a:buClr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6506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sz="quarter" idx="14"/>
          </p:nvPr>
        </p:nvSpPr>
        <p:spPr>
          <a:xfrm>
            <a:off x="838201" y="1835036"/>
            <a:ext cx="10515598" cy="5941421"/>
          </a:xfrm>
        </p:spPr>
        <p:txBody>
          <a:bodyPr/>
          <a:lstStyle>
            <a:lvl1pPr>
              <a:buClr>
                <a:srgbClr val="E63212"/>
              </a:buClr>
              <a:defRPr/>
            </a:lvl1pPr>
            <a:lvl2pPr>
              <a:buClr>
                <a:srgbClr val="E63212"/>
              </a:buClr>
              <a:defRPr/>
            </a:lvl2pPr>
            <a:lvl3pPr>
              <a:buClr>
                <a:srgbClr val="E63212"/>
              </a:buClr>
              <a:defRPr/>
            </a:lvl3pPr>
            <a:lvl4pPr>
              <a:buClr>
                <a:srgbClr val="E63212"/>
              </a:buClr>
              <a:defRPr/>
            </a:lvl4pPr>
            <a:lvl5pPr>
              <a:buClr>
                <a:srgbClr val="E63212"/>
              </a:buClr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8233" y="420686"/>
            <a:ext cx="10555565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/>
              <a:t>Zde napište nadpis </a:t>
            </a:r>
            <a:r>
              <a:rPr lang="cs-CZ" dirty="0" err="1"/>
              <a:t>slidu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72B-0ADF-5B4A-8FE2-465686E98CA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7988110"/>
            <a:ext cx="2180917" cy="458857"/>
          </a:xfrm>
        </p:spPr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517" y="7880944"/>
            <a:ext cx="1019483" cy="59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0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sz="quarter" idx="14"/>
          </p:nvPr>
        </p:nvSpPr>
        <p:spPr>
          <a:xfrm>
            <a:off x="838200" y="1835036"/>
            <a:ext cx="6086383" cy="5941421"/>
          </a:xfrm>
        </p:spPr>
        <p:txBody>
          <a:bodyPr/>
          <a:lstStyle>
            <a:lvl1pPr>
              <a:buClr>
                <a:srgbClr val="E63212"/>
              </a:buClr>
              <a:defRPr/>
            </a:lvl1pPr>
            <a:lvl2pPr>
              <a:buClr>
                <a:srgbClr val="E63212"/>
              </a:buClr>
              <a:defRPr/>
            </a:lvl2pPr>
            <a:lvl3pPr>
              <a:buClr>
                <a:srgbClr val="E63212"/>
              </a:buClr>
              <a:defRPr/>
            </a:lvl3pPr>
            <a:lvl4pPr>
              <a:buClr>
                <a:srgbClr val="E63212"/>
              </a:buClr>
              <a:defRPr/>
            </a:lvl4pPr>
            <a:lvl5pPr>
              <a:buClr>
                <a:srgbClr val="E63212"/>
              </a:buClr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8233" y="420686"/>
            <a:ext cx="10555565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/>
              <a:t>Zde napište nadpis </a:t>
            </a:r>
            <a:r>
              <a:rPr lang="cs-CZ" dirty="0" err="1"/>
              <a:t>slidu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772B-0ADF-5B4A-8FE2-465686E98CA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7988110"/>
            <a:ext cx="2180917" cy="458857"/>
          </a:xfrm>
        </p:spPr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517" y="7880944"/>
            <a:ext cx="1019483" cy="590434"/>
          </a:xfrm>
          <a:prstGeom prst="rect">
            <a:avLst/>
          </a:prstGeom>
        </p:spPr>
      </p:pic>
      <p:sp>
        <p:nvSpPr>
          <p:cNvPr id="9" name="Zástupný symbol pro obsah 7"/>
          <p:cNvSpPr>
            <a:spLocks noGrp="1"/>
          </p:cNvSpPr>
          <p:nvPr>
            <p:ph sz="quarter" idx="15"/>
          </p:nvPr>
        </p:nvSpPr>
        <p:spPr>
          <a:xfrm>
            <a:off x="7093258" y="1835036"/>
            <a:ext cx="4191725" cy="5941421"/>
          </a:xfrm>
        </p:spPr>
        <p:txBody>
          <a:bodyPr>
            <a:normAutofit/>
          </a:bodyPr>
          <a:lstStyle>
            <a:lvl1pPr>
              <a:buClr>
                <a:srgbClr val="E63212"/>
              </a:buClr>
              <a:defRPr sz="1600"/>
            </a:lvl1pPr>
            <a:lvl2pPr>
              <a:buClr>
                <a:srgbClr val="E63212"/>
              </a:buClr>
              <a:defRPr sz="1400"/>
            </a:lvl2pPr>
            <a:lvl3pPr>
              <a:buClr>
                <a:srgbClr val="E63212"/>
              </a:buClr>
              <a:defRPr sz="1200"/>
            </a:lvl3pPr>
            <a:lvl4pPr>
              <a:buClr>
                <a:srgbClr val="E63212"/>
              </a:buClr>
              <a:defRPr sz="1100"/>
            </a:lvl4pPr>
            <a:lvl5pPr>
              <a:buClr>
                <a:srgbClr val="E63212"/>
              </a:buClr>
              <a:defRPr sz="11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5074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22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58859"/>
            <a:ext cx="10515600" cy="1665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94287"/>
            <a:ext cx="10515600" cy="5468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988110"/>
            <a:ext cx="2743200" cy="458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8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B0F772B-0ADF-5B4A-8FE2-465686E98CAE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988110"/>
            <a:ext cx="4114800" cy="458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8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988110"/>
            <a:ext cx="2743200" cy="458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8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8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62" r:id="rId3"/>
    <p:sldLayoutId id="2147483676" r:id="rId4"/>
    <p:sldLayoutId id="2147483677" r:id="rId5"/>
    <p:sldLayoutId id="2147483672" r:id="rId6"/>
  </p:sldLayoutIdLst>
  <p:txStyles>
    <p:titleStyle>
      <a:lvl1pPr algn="l" defTabSz="1149126" rtl="0" eaLnBrk="1" latinLnBrk="0" hangingPunct="1">
        <a:lnSpc>
          <a:spcPct val="90000"/>
        </a:lnSpc>
        <a:spcBef>
          <a:spcPct val="0"/>
        </a:spcBef>
        <a:buNone/>
        <a:defRPr sz="5529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87282" indent="-287282" algn="l" defTabSz="1149126" rtl="0" eaLnBrk="1" latinLnBrk="0" hangingPunct="1">
        <a:lnSpc>
          <a:spcPct val="90000"/>
        </a:lnSpc>
        <a:spcBef>
          <a:spcPts val="1257"/>
        </a:spcBef>
        <a:buClr>
          <a:srgbClr val="D22D0F"/>
        </a:buClr>
        <a:buFont typeface="Webdings" panose="05030102010509060703" pitchFamily="18" charset="2"/>
        <a:buChar char="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861845" indent="-287282" algn="l" defTabSz="1149126" rtl="0" eaLnBrk="1" latinLnBrk="0" hangingPunct="1">
        <a:lnSpc>
          <a:spcPct val="90000"/>
        </a:lnSpc>
        <a:spcBef>
          <a:spcPts val="628"/>
        </a:spcBef>
        <a:buClr>
          <a:srgbClr val="D22D0F"/>
        </a:buClr>
        <a:buFont typeface="Webdings" panose="05030102010509060703" pitchFamily="18" charset="2"/>
        <a:buChar char="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436408" indent="-287282" algn="l" defTabSz="1149126" rtl="0" eaLnBrk="1" latinLnBrk="0" hangingPunct="1">
        <a:lnSpc>
          <a:spcPct val="90000"/>
        </a:lnSpc>
        <a:spcBef>
          <a:spcPts val="628"/>
        </a:spcBef>
        <a:buClr>
          <a:srgbClr val="D22D0F"/>
        </a:buClr>
        <a:buFont typeface="Webdings" panose="05030102010509060703" pitchFamily="18" charset="2"/>
        <a:buChar char="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2010971" indent="-287282" algn="l" defTabSz="1149126" rtl="0" eaLnBrk="1" latinLnBrk="0" hangingPunct="1">
        <a:lnSpc>
          <a:spcPct val="90000"/>
        </a:lnSpc>
        <a:spcBef>
          <a:spcPts val="628"/>
        </a:spcBef>
        <a:buClr>
          <a:srgbClr val="D22D0F"/>
        </a:buClr>
        <a:buFont typeface="Webdings" panose="05030102010509060703" pitchFamily="18" charset="2"/>
        <a:buChar char="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585535" indent="-287282" algn="l" defTabSz="1149126" rtl="0" eaLnBrk="1" latinLnBrk="0" hangingPunct="1">
        <a:lnSpc>
          <a:spcPct val="90000"/>
        </a:lnSpc>
        <a:spcBef>
          <a:spcPts val="628"/>
        </a:spcBef>
        <a:buClr>
          <a:srgbClr val="D22D0F"/>
        </a:buClr>
        <a:buFont typeface="Webdings" panose="05030102010509060703" pitchFamily="18" charset="2"/>
        <a:buChar char="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3160098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6pPr>
      <a:lvl7pPr marL="3734661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7pPr>
      <a:lvl8pPr marL="4309224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8pPr>
      <a:lvl9pPr marL="4883788" indent="-287282" algn="l" defTabSz="1149126" rtl="0" eaLnBrk="1" latinLnBrk="0" hangingPunct="1">
        <a:lnSpc>
          <a:spcPct val="90000"/>
        </a:lnSpc>
        <a:spcBef>
          <a:spcPts val="628"/>
        </a:spcBef>
        <a:buFont typeface="Arial" panose="020B0604020202020204" pitchFamily="34" charset="0"/>
        <a:buChar char="•"/>
        <a:defRPr sz="22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1pPr>
      <a:lvl2pPr marL="574563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2pPr>
      <a:lvl3pPr marL="1149126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3pPr>
      <a:lvl4pPr marL="1723690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4pPr>
      <a:lvl5pPr marL="2298253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5pPr>
      <a:lvl6pPr marL="2872816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6pPr>
      <a:lvl7pPr marL="3447379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7pPr>
      <a:lvl8pPr marL="4021943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8pPr>
      <a:lvl9pPr marL="4596506" algn="l" defTabSz="1149126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zp.cz/poskytovatele/ciselniky/zdravotnicke-prostredky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zp.cz/poskytovatele/ciselniky/zdravotnicke-prostredky/zarazovani-do-uhradoveho-katalogu-vzp-z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media.vzpstatic.cz/media/Default/dokumenty/ciselniky/ostatni/sablona-technickych-listu.xlsx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vzpstatic.cz/media/Default/dokumenty/ostatni/prehledu-pro-dolozeni-zdravotnich-vykonu-srovnatelnych-zp-a-predpokladaneho-obratu.xlsx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47057"/>
            <a:ext cx="10363200" cy="7141029"/>
          </a:xfrm>
        </p:spPr>
        <p:txBody>
          <a:bodyPr>
            <a:normAutofit fontScale="90000"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Aktualizace postupu k zařazování zdravotnických prostředků (ZUM) </a:t>
            </a:r>
            <a:br>
              <a:rPr lang="cs-CZ" sz="4000" dirty="0"/>
            </a:br>
            <a:r>
              <a:rPr lang="cs-CZ" sz="4000" dirty="0"/>
              <a:t>a provádění změn v Úhradovém katalogu VZP – ZP</a:t>
            </a: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Workshop </a:t>
            </a:r>
            <a:r>
              <a:rPr lang="cs-CZ" sz="4000" cap="none" dirty="0"/>
              <a:t>VZP ČR</a:t>
            </a:r>
            <a:br>
              <a:rPr lang="cs-CZ" sz="4000" cap="none" dirty="0"/>
            </a:br>
            <a:r>
              <a:rPr lang="cs-CZ" sz="4000" cap="none" dirty="0"/>
              <a:t>21. 9. 2021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1879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740AEBF8-0574-4603-B3EA-74B37D1DF23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14152" y="443239"/>
            <a:ext cx="10763696" cy="752313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3FACB13-B22A-4983-B0CC-9BDB729EEC41}"/>
              </a:ext>
            </a:extLst>
          </p:cNvPr>
          <p:cNvSpPr txBox="1"/>
          <p:nvPr/>
        </p:nvSpPr>
        <p:spPr>
          <a:xfrm>
            <a:off x="2307023" y="165904"/>
            <a:ext cx="757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AKTUALIZACE POSTUPU K 31. 8. 2021</a:t>
            </a:r>
          </a:p>
        </p:txBody>
      </p:sp>
    </p:spTree>
    <p:extLst>
      <p:ext uri="{BB962C8B-B14F-4D97-AF65-F5344CB8AC3E}">
        <p14:creationId xmlns:p14="http://schemas.microsoft.com/office/powerpoint/2010/main" val="153590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BE0E85-AD16-4035-88BD-C966A677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Aktualizace postupu zařazování/změny ZUM DO úhradového katalogu VZP - ZP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E3BE04-175D-4E6F-A9FA-43F4BFADB31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1" y="1791592"/>
            <a:ext cx="10515598" cy="6406260"/>
          </a:xfrm>
        </p:spPr>
        <p:txBody>
          <a:bodyPr>
            <a:normAutofit/>
          </a:bodyPr>
          <a:lstStyle/>
          <a:p>
            <a:r>
              <a:rPr lang="cs-CZ" dirty="0"/>
              <a:t>Průvodní dopis nahrazen </a:t>
            </a:r>
            <a:r>
              <a:rPr lang="cs-CZ" b="1" dirty="0">
                <a:solidFill>
                  <a:srgbClr val="FF0000"/>
                </a:solidFill>
              </a:rPr>
              <a:t>Vstupním formulářem- standardizovaný postup (nově)</a:t>
            </a:r>
          </a:p>
          <a:p>
            <a:endParaRPr lang="cs-CZ" dirty="0"/>
          </a:p>
          <a:p>
            <a:r>
              <a:rPr lang="cs-CZ" dirty="0"/>
              <a:t>Označení položek a provázanost veškerých dokumentů</a:t>
            </a:r>
          </a:p>
          <a:p>
            <a:endParaRPr lang="cs-CZ" dirty="0"/>
          </a:p>
          <a:p>
            <a:r>
              <a:rPr lang="cs-CZ" dirty="0"/>
              <a:t>Jednotná tabulka </a:t>
            </a:r>
            <a:r>
              <a:rPr lang="cs-CZ" b="1" dirty="0">
                <a:solidFill>
                  <a:srgbClr val="FF0000"/>
                </a:solidFill>
              </a:rPr>
              <a:t>Přehled </a:t>
            </a:r>
            <a:r>
              <a:rPr lang="cs-CZ" dirty="0"/>
              <a:t>zdravotních výkonů, srovnatelných ZP a předpokládaného dopadu do rozpočtu </a:t>
            </a:r>
            <a:r>
              <a:rPr lang="cs-CZ" b="1" dirty="0">
                <a:solidFill>
                  <a:srgbClr val="FF0000"/>
                </a:solidFill>
              </a:rPr>
              <a:t>(nově)</a:t>
            </a:r>
          </a:p>
          <a:p>
            <a:endParaRPr lang="cs-CZ" dirty="0"/>
          </a:p>
          <a:p>
            <a:r>
              <a:rPr lang="cs-CZ" dirty="0"/>
              <a:t>Sjednocení kurzu – průměrný kurz za čtvrtletí předcházející aktuálnímu čtvrtletí</a:t>
            </a:r>
          </a:p>
          <a:p>
            <a:endParaRPr lang="cs-CZ" dirty="0"/>
          </a:p>
          <a:p>
            <a:r>
              <a:rPr lang="cs-CZ" dirty="0"/>
              <a:t>Upřesnění podkladů (administrativní a legislativní požadavky) pro zařazování/změnu ÚK VZP – ZP-úplnost, jednotný postup</a:t>
            </a:r>
          </a:p>
        </p:txBody>
      </p:sp>
    </p:spTree>
    <p:extLst>
      <p:ext uri="{BB962C8B-B14F-4D97-AF65-F5344CB8AC3E}">
        <p14:creationId xmlns:p14="http://schemas.microsoft.com/office/powerpoint/2010/main" val="1805382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F7CFD-06C7-4279-ADF7-FD36C0A1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žádostí Do Úhradového Katalogu VZP -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D8EEBE6-FEA3-409B-B0E9-94DED0AA03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Zařazení nových ZP a provádění změn u již zařazených ZP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35F05B-4874-45D2-B08F-B1543705E5F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3C71059-BB62-479C-AB56-89F3E271A879}"/>
              </a:ext>
            </a:extLst>
          </p:cNvPr>
          <p:cNvSpPr/>
          <p:nvPr/>
        </p:nvSpPr>
        <p:spPr>
          <a:xfrm>
            <a:off x="838201" y="2741104"/>
            <a:ext cx="3667698" cy="1028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PŘÍJEM ŽÁDOSTÍ</a:t>
            </a:r>
          </a:p>
          <a:p>
            <a:pPr algn="ctr"/>
            <a:r>
              <a:rPr lang="cs-CZ" dirty="0"/>
              <a:t>1.TÝDEN V KVĚTNU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F979883-4094-4A36-8ED7-AC1724A2F612}"/>
              </a:ext>
            </a:extLst>
          </p:cNvPr>
          <p:cNvSpPr/>
          <p:nvPr/>
        </p:nvSpPr>
        <p:spPr>
          <a:xfrm>
            <a:off x="838201" y="4124511"/>
            <a:ext cx="3667698" cy="1028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PŘÍJEM ŽÁDOSTÍ</a:t>
            </a:r>
          </a:p>
          <a:p>
            <a:pPr algn="ctr"/>
            <a:r>
              <a:rPr lang="cs-CZ" dirty="0"/>
              <a:t>1.TÝDEN V LISTOPADU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A1DE1296-BD70-49FE-84BE-0D79205CACF1}"/>
              </a:ext>
            </a:extLst>
          </p:cNvPr>
          <p:cNvCxnSpPr>
            <a:cxnSpLocks/>
          </p:cNvCxnSpPr>
          <p:nvPr/>
        </p:nvCxnSpPr>
        <p:spPr>
          <a:xfrm>
            <a:off x="5076297" y="4006696"/>
            <a:ext cx="22320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D7324A47-45C7-4C76-96E1-DD75A10979A9}"/>
              </a:ext>
            </a:extLst>
          </p:cNvPr>
          <p:cNvSpPr/>
          <p:nvPr/>
        </p:nvSpPr>
        <p:spPr>
          <a:xfrm>
            <a:off x="7686100" y="2738902"/>
            <a:ext cx="3667698" cy="1028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ZAŘAZENÍ DO ÚK VZP-ZP </a:t>
            </a:r>
          </a:p>
          <a:p>
            <a:pPr algn="ctr"/>
            <a:r>
              <a:rPr lang="cs-CZ" dirty="0"/>
              <a:t>K 1. 10.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385FA8FC-5B5E-4E08-AF1B-7FF55539A5E5}"/>
              </a:ext>
            </a:extLst>
          </p:cNvPr>
          <p:cNvSpPr/>
          <p:nvPr/>
        </p:nvSpPr>
        <p:spPr>
          <a:xfrm>
            <a:off x="7686101" y="4088931"/>
            <a:ext cx="3667698" cy="1028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ZAŘAZENÍ DO ÚK VZP-ZP </a:t>
            </a:r>
          </a:p>
          <a:p>
            <a:pPr algn="ctr"/>
            <a:r>
              <a:rPr lang="cs-CZ" dirty="0"/>
              <a:t>K 1. 4.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DEE1A61-CD78-4DC6-A555-0836B3B2F5BB}"/>
              </a:ext>
            </a:extLst>
          </p:cNvPr>
          <p:cNvSpPr txBox="1"/>
          <p:nvPr/>
        </p:nvSpPr>
        <p:spPr>
          <a:xfrm>
            <a:off x="4792314" y="3199600"/>
            <a:ext cx="2607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Validace a vyhodnocení žádostí </a:t>
            </a:r>
          </a:p>
        </p:txBody>
      </p:sp>
      <p:sp>
        <p:nvSpPr>
          <p:cNvPr id="14" name="Zástupný symbol pro obsah 3">
            <a:extLst>
              <a:ext uri="{FF2B5EF4-FFF2-40B4-BE49-F238E27FC236}">
                <a16:creationId xmlns:a16="http://schemas.microsoft.com/office/drawing/2014/main" id="{53F049FA-737F-44D0-8500-092CF23F802A}"/>
              </a:ext>
            </a:extLst>
          </p:cNvPr>
          <p:cNvSpPr txBox="1">
            <a:spLocks/>
          </p:cNvSpPr>
          <p:nvPr/>
        </p:nvSpPr>
        <p:spPr>
          <a:xfrm>
            <a:off x="950634" y="5438960"/>
            <a:ext cx="10555565" cy="24898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87282" indent="-287282" algn="l" defTabSz="1149126" rtl="0" eaLnBrk="1" latinLnBrk="0" hangingPunct="1">
              <a:lnSpc>
                <a:spcPct val="90000"/>
              </a:lnSpc>
              <a:spcBef>
                <a:spcPts val="1257"/>
              </a:spcBef>
              <a:buClr>
                <a:srgbClr val="E63212"/>
              </a:buClr>
              <a:buFont typeface="Webdings" panose="05030102010509060703" pitchFamily="18" charset="2"/>
              <a:buChar char="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861845" indent="-287282" algn="l" defTabSz="1149126" rtl="0" eaLnBrk="1" latinLnBrk="0" hangingPunct="1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436408" indent="-287282" algn="l" defTabSz="1149126" rtl="0" eaLnBrk="1" latinLnBrk="0" hangingPunct="1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2010971" indent="-287282" algn="l" defTabSz="1149126" rtl="0" eaLnBrk="1" latinLnBrk="0" hangingPunct="1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585535" indent="-287282" algn="l" defTabSz="1149126" rtl="0" eaLnBrk="1" latinLnBrk="0" hangingPunct="1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3160098" indent="-287282" algn="l" defTabSz="1149126" rtl="0" eaLnBrk="1" latinLnBrk="0" hangingPunct="1">
              <a:lnSpc>
                <a:spcPct val="90000"/>
              </a:lnSpc>
              <a:spcBef>
                <a:spcPts val="628"/>
              </a:spcBef>
              <a:buFont typeface="Arial" panose="020B0604020202020204" pitchFamily="34" charset="0"/>
              <a:buChar char="•"/>
              <a:defRPr sz="2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34661" indent="-287282" algn="l" defTabSz="1149126" rtl="0" eaLnBrk="1" latinLnBrk="0" hangingPunct="1">
              <a:lnSpc>
                <a:spcPct val="90000"/>
              </a:lnSpc>
              <a:spcBef>
                <a:spcPts val="628"/>
              </a:spcBef>
              <a:buFont typeface="Arial" panose="020B0604020202020204" pitchFamily="34" charset="0"/>
              <a:buChar char="•"/>
              <a:defRPr sz="2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09224" indent="-287282" algn="l" defTabSz="1149126" rtl="0" eaLnBrk="1" latinLnBrk="0" hangingPunct="1">
              <a:lnSpc>
                <a:spcPct val="90000"/>
              </a:lnSpc>
              <a:spcBef>
                <a:spcPts val="628"/>
              </a:spcBef>
              <a:buFont typeface="Arial" panose="020B0604020202020204" pitchFamily="34" charset="0"/>
              <a:buChar char="•"/>
              <a:defRPr sz="2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83788" indent="-287282" algn="l" defTabSz="1149126" rtl="0" eaLnBrk="1" latinLnBrk="0" hangingPunct="1">
              <a:lnSpc>
                <a:spcPct val="90000"/>
              </a:lnSpc>
              <a:spcBef>
                <a:spcPts val="628"/>
              </a:spcBef>
              <a:buFont typeface="Arial" panose="020B0604020202020204" pitchFamily="34" charset="0"/>
              <a:buChar char="•"/>
              <a:defRPr sz="22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b="1" dirty="0"/>
          </a:p>
          <a:p>
            <a:r>
              <a:rPr lang="cs-CZ" b="1" dirty="0"/>
              <a:t>V polovině měsíce před vydáním číselníku VZP-ZP je na stránkách VZP ČR zveřejněna Kontrolní verze číselníku</a:t>
            </a:r>
          </a:p>
          <a:p>
            <a:pPr lvl="1"/>
            <a:r>
              <a:rPr lang="cs-CZ" dirty="0"/>
              <a:t>Zamítnutí žádostí z důvodu administrativních nedostatků neprodleně, nejpozději v den vydání kontrolního číselníku </a:t>
            </a:r>
          </a:p>
          <a:p>
            <a:pPr lvl="1"/>
            <a:r>
              <a:rPr lang="cs-CZ" dirty="0"/>
              <a:t>Zaslání nedoporučujících stanovisek před vydáním finální verze číselník ÚK VZP-ZP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https://www.vzp.cz/poskytovatele/ciselniky/zdravotnicke-prostredky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530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39775-760F-4FE2-94F8-C44E7678A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233" y="420686"/>
            <a:ext cx="10555565" cy="404739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Hodnocení podaných žádostí žádostí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B88754D-0938-44F1-A230-68671E1AACC9}"/>
              </a:ext>
            </a:extLst>
          </p:cNvPr>
          <p:cNvSpPr/>
          <p:nvPr/>
        </p:nvSpPr>
        <p:spPr>
          <a:xfrm>
            <a:off x="997943" y="1558902"/>
            <a:ext cx="3667698" cy="1096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FORMÁLNÍ POSOUZENÍ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E4562E3-C240-49C8-B4BD-6A8081758D4D}"/>
              </a:ext>
            </a:extLst>
          </p:cNvPr>
          <p:cNvSpPr/>
          <p:nvPr/>
        </p:nvSpPr>
        <p:spPr>
          <a:xfrm>
            <a:off x="997943" y="3356224"/>
            <a:ext cx="3667698" cy="102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EKONOMICKO-MEDICÍNSKÉ POSOUZENÍ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91838652-13A1-4E3C-A01E-CCC2431305E6}"/>
              </a:ext>
            </a:extLst>
          </p:cNvPr>
          <p:cNvSpPr/>
          <p:nvPr/>
        </p:nvSpPr>
        <p:spPr>
          <a:xfrm>
            <a:off x="2732690" y="2746795"/>
            <a:ext cx="253388" cy="484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08923EC4-0BE5-4AE8-824F-415A10B78B00}"/>
              </a:ext>
            </a:extLst>
          </p:cNvPr>
          <p:cNvSpPr/>
          <p:nvPr/>
        </p:nvSpPr>
        <p:spPr>
          <a:xfrm>
            <a:off x="6702817" y="1442412"/>
            <a:ext cx="3667698" cy="14705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Zamítnutí žádosti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na základě formálních nedostatků – absence podkladů, absence ZUM v SZV, nesplnění termínů doložení…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B16D610-82E9-4B2D-81DC-79665D4EB70D}"/>
              </a:ext>
            </a:extLst>
          </p:cNvPr>
          <p:cNvSpPr/>
          <p:nvPr/>
        </p:nvSpPr>
        <p:spPr>
          <a:xfrm>
            <a:off x="6607540" y="5705600"/>
            <a:ext cx="3499222" cy="14451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Nedoporučující stanovisko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Neprokázaný medicínský přínos a vysoká ekonomická náročnost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4BE1061C-00DB-4DDD-8B3A-F382C8CF0F54}"/>
              </a:ext>
            </a:extLst>
          </p:cNvPr>
          <p:cNvSpPr/>
          <p:nvPr/>
        </p:nvSpPr>
        <p:spPr>
          <a:xfrm>
            <a:off x="6534341" y="7411721"/>
            <a:ext cx="3667698" cy="1028499"/>
          </a:xfrm>
          <a:prstGeom prst="rect">
            <a:avLst/>
          </a:prstGeom>
          <a:solidFill>
            <a:srgbClr val="60C88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Zařazení do ÚK VZP - ZP</a:t>
            </a:r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id="{FA80AE25-7A46-4017-8524-D800F3F0FC18}"/>
              </a:ext>
            </a:extLst>
          </p:cNvPr>
          <p:cNvSpPr/>
          <p:nvPr/>
        </p:nvSpPr>
        <p:spPr>
          <a:xfrm>
            <a:off x="2748205" y="4416520"/>
            <a:ext cx="253388" cy="539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lů 14">
            <a:extLst>
              <a:ext uri="{FF2B5EF4-FFF2-40B4-BE49-F238E27FC236}">
                <a16:creationId xmlns:a16="http://schemas.microsoft.com/office/drawing/2014/main" id="{30585481-E223-4E42-893D-58649492E425}"/>
              </a:ext>
            </a:extLst>
          </p:cNvPr>
          <p:cNvSpPr/>
          <p:nvPr/>
        </p:nvSpPr>
        <p:spPr>
          <a:xfrm rot="16200000">
            <a:off x="5546732" y="1777163"/>
            <a:ext cx="253388" cy="639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1" name="Grafický objekt 20" descr="Zaškrtnutí">
            <a:extLst>
              <a:ext uri="{FF2B5EF4-FFF2-40B4-BE49-F238E27FC236}">
                <a16:creationId xmlns:a16="http://schemas.microsoft.com/office/drawing/2014/main" id="{5570160D-F277-4330-A36A-083ADE986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75490" y="2753482"/>
            <a:ext cx="356374" cy="356374"/>
          </a:xfrm>
          <a:prstGeom prst="rect">
            <a:avLst/>
          </a:prstGeom>
        </p:spPr>
      </p:pic>
      <p:pic>
        <p:nvPicPr>
          <p:cNvPr id="22" name="Grafický objekt 21" descr="Zaškrtnutí">
            <a:extLst>
              <a:ext uri="{FF2B5EF4-FFF2-40B4-BE49-F238E27FC236}">
                <a16:creationId xmlns:a16="http://schemas.microsoft.com/office/drawing/2014/main" id="{995F3032-EC8C-471C-97AD-AB8BBE29F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11981" y="4631092"/>
            <a:ext cx="356374" cy="356374"/>
          </a:xfrm>
          <a:prstGeom prst="rect">
            <a:avLst/>
          </a:prstGeom>
        </p:spPr>
      </p:pic>
      <p:pic>
        <p:nvPicPr>
          <p:cNvPr id="9" name="Grafický objekt 8" descr="Zavřít">
            <a:extLst>
              <a:ext uri="{FF2B5EF4-FFF2-40B4-BE49-F238E27FC236}">
                <a16:creationId xmlns:a16="http://schemas.microsoft.com/office/drawing/2014/main" id="{94E0A1D1-4619-462A-BF54-7278C2CA66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1515" y="6243790"/>
            <a:ext cx="404738" cy="404738"/>
          </a:xfrm>
          <a:prstGeom prst="rect">
            <a:avLst/>
          </a:prstGeom>
        </p:spPr>
      </p:pic>
      <p:pic>
        <p:nvPicPr>
          <p:cNvPr id="30" name="Grafický objekt 29" descr="Zavřít">
            <a:extLst>
              <a:ext uri="{FF2B5EF4-FFF2-40B4-BE49-F238E27FC236}">
                <a16:creationId xmlns:a16="http://schemas.microsoft.com/office/drawing/2014/main" id="{69004222-28DD-4344-971B-F2EA78FE68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71057" y="1563370"/>
            <a:ext cx="404738" cy="404738"/>
          </a:xfrm>
          <a:prstGeom prst="rect">
            <a:avLst/>
          </a:prstGeom>
        </p:spPr>
      </p:pic>
      <p:sp>
        <p:nvSpPr>
          <p:cNvPr id="27" name="Obdélník 26">
            <a:extLst>
              <a:ext uri="{FF2B5EF4-FFF2-40B4-BE49-F238E27FC236}">
                <a16:creationId xmlns:a16="http://schemas.microsoft.com/office/drawing/2014/main" id="{F87BD841-6C5C-4E92-B973-965F628510A9}"/>
              </a:ext>
            </a:extLst>
          </p:cNvPr>
          <p:cNvSpPr/>
          <p:nvPr/>
        </p:nvSpPr>
        <p:spPr>
          <a:xfrm>
            <a:off x="1166419" y="4987466"/>
            <a:ext cx="3499222" cy="35645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Zahájení společných jednání v  případech: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Medicínský přínos a vysoká ekonomická náročnost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Srovnatelný medicínský přínos a vysoká/vyšší ekonomická náročnost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Zajištění srovnatelnosti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Návrh na snížení nákladů</a:t>
            </a:r>
          </a:p>
        </p:txBody>
      </p:sp>
      <p:sp>
        <p:nvSpPr>
          <p:cNvPr id="3" name="Šipka: doleva a nahoru 2">
            <a:extLst>
              <a:ext uri="{FF2B5EF4-FFF2-40B4-BE49-F238E27FC236}">
                <a16:creationId xmlns:a16="http://schemas.microsoft.com/office/drawing/2014/main" id="{E60D3F04-ADC6-4343-AD1D-53B747079E64}"/>
              </a:ext>
            </a:extLst>
          </p:cNvPr>
          <p:cNvSpPr/>
          <p:nvPr/>
        </p:nvSpPr>
        <p:spPr>
          <a:xfrm rot="8174256">
            <a:off x="5014442" y="6789018"/>
            <a:ext cx="678885" cy="67888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" name="Grafický objekt 19" descr="Zaškrtnutí">
            <a:extLst>
              <a:ext uri="{FF2B5EF4-FFF2-40B4-BE49-F238E27FC236}">
                <a16:creationId xmlns:a16="http://schemas.microsoft.com/office/drawing/2014/main" id="{964923BF-D37E-48A9-B914-DACE0D536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5150" y="7619721"/>
            <a:ext cx="356374" cy="35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33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A) Žádost o zařazení nových zdravotnických prostředků do Úhradového katalogu VZP – ZP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1" y="2770868"/>
            <a:ext cx="10515598" cy="5698762"/>
          </a:xfrm>
        </p:spPr>
        <p:txBody>
          <a:bodyPr>
            <a:normAutofit/>
          </a:bodyPr>
          <a:lstStyle/>
          <a:p>
            <a:r>
              <a:rPr lang="cs-CZ" sz="2800" b="1" dirty="0"/>
              <a:t>Vstupní formulář (</a:t>
            </a:r>
            <a:r>
              <a:rPr lang="cs-CZ" sz="2800" b="1" dirty="0">
                <a:solidFill>
                  <a:srgbClr val="FF0000"/>
                </a:solidFill>
              </a:rPr>
              <a:t>nové</a:t>
            </a:r>
            <a:r>
              <a:rPr lang="cs-CZ" sz="2800" b="1" dirty="0"/>
              <a:t>)</a:t>
            </a:r>
          </a:p>
          <a:p>
            <a:pPr lvl="1"/>
            <a:r>
              <a:rPr lang="cs-CZ" dirty="0">
                <a:hlinkClick r:id="rId2"/>
              </a:rPr>
              <a:t>https://www.vzp.cz/poskytovatele/ciselniky/zdravotnicke-prostredky/zarazovani-do-uhradoveho-katalogu-vzp-zp</a:t>
            </a:r>
            <a:endParaRPr lang="cs-CZ" b="1" u="sng" dirty="0"/>
          </a:p>
          <a:p>
            <a:pPr lvl="1"/>
            <a:r>
              <a:rPr lang="cs-CZ" dirty="0"/>
              <a:t>Vstupní formulář je dokládán v tištěné formě ke každé žádosti</a:t>
            </a:r>
          </a:p>
          <a:p>
            <a:pPr lvl="1"/>
            <a:endParaRPr lang="cs-CZ" sz="2400" dirty="0"/>
          </a:p>
          <a:p>
            <a:r>
              <a:rPr lang="cs-CZ" sz="2800" b="1" dirty="0"/>
              <a:t>Šablona</a:t>
            </a:r>
            <a:r>
              <a:rPr lang="cs-CZ" sz="2800" dirty="0"/>
              <a:t> </a:t>
            </a:r>
          </a:p>
          <a:p>
            <a:pPr lvl="1"/>
            <a:r>
              <a:rPr lang="cs-CZ" dirty="0">
                <a:hlinkClick r:id="rId2"/>
              </a:rPr>
              <a:t>https://www.vzp.cz/poskytovatele/ciselniky/zdravotnicke-prostredky/zarazovani-do-uhradoveho-katalogu-vzp-zp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Doložení v tištěné i elektronické formě ke každé žádosti (přiložený USB disk)</a:t>
            </a:r>
          </a:p>
          <a:p>
            <a:pPr lvl="2"/>
            <a:r>
              <a:rPr lang="cs-CZ" sz="1900" i="1" dirty="0"/>
              <a:t>Pole Šablony, do kterých se nevyplňují žádné údaje, musí zůstat prázdná</a:t>
            </a:r>
            <a:endParaRPr lang="cs-CZ" sz="1900" dirty="0"/>
          </a:p>
          <a:p>
            <a:pPr lvl="2"/>
            <a:r>
              <a:rPr lang="cs-CZ" sz="1900" i="1" dirty="0"/>
              <a:t>Font písma 11-12 bodů</a:t>
            </a:r>
            <a:endParaRPr lang="cs-CZ" sz="1900" dirty="0"/>
          </a:p>
          <a:p>
            <a:pPr lvl="2"/>
            <a:r>
              <a:rPr lang="cs-CZ" sz="1900" i="1" dirty="0"/>
              <a:t>NAZ – název ZP v českém jazyce. Vše velkými písmeny.</a:t>
            </a:r>
            <a:endParaRPr lang="cs-CZ" sz="1900" dirty="0"/>
          </a:p>
          <a:p>
            <a:pPr lvl="2"/>
            <a:r>
              <a:rPr lang="cs-CZ" sz="1900" i="1" dirty="0"/>
              <a:t>DOP – upřesňující popis ZP, katalogová čísla, rozměry, apod. Vše velkými písmeny.</a:t>
            </a:r>
            <a:endParaRPr lang="cs-CZ" sz="1900" dirty="0"/>
          </a:p>
          <a:p>
            <a:pPr lvl="2"/>
            <a:r>
              <a:rPr lang="cs-CZ" sz="1900" i="1" dirty="0"/>
              <a:t>V textech nepoužívat uvozovky.</a:t>
            </a:r>
            <a:endParaRPr lang="cs-CZ" sz="1900" dirty="0"/>
          </a:p>
          <a:p>
            <a:pPr lvl="2"/>
            <a:endParaRPr lang="cs-CZ" dirty="0"/>
          </a:p>
          <a:p>
            <a:pPr lvl="1"/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295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A) Žádost o zařazení nových zdravotnických prostředků do Úhradového katalogu VZP – ZP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8233" y="2581084"/>
            <a:ext cx="10515598" cy="503535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Výpis z obchodního rejstříku nebo výpis z živnostenského rejstříku u osob, které nejsou zapsány v obchodním rejstříku nebo výpis ze Seznamu kvalifikovaných dodavatelů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Originál aktuálně platného písemného pověření zástupce žadatele od statutárního orgánu zastupované společnosti (žadatele) k jednání s VZP ČR, nejedná-li s VZP ČR statutární zástupce žadatele</a:t>
            </a:r>
          </a:p>
          <a:p>
            <a:pPr lvl="1" algn="just"/>
            <a:r>
              <a:rPr lang="cs-CZ" dirty="0"/>
              <a:t>V případě elektronického podpisu je nutné doložit také elektronickou verzi dokumentu na </a:t>
            </a:r>
            <a:r>
              <a:rPr lang="cs-CZ" dirty="0" err="1"/>
              <a:t>flash</a:t>
            </a:r>
            <a:r>
              <a:rPr lang="cs-CZ" dirty="0"/>
              <a:t> disku v souladu s níže popsanými požadavky na elektronicky podepsané dokumenty.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Veškerá komunikace týkající se žádosti včetně zamítnutí žádosti/nedoporučujícího stanoviska probíhá pouze prostřednictvím pověřeného zástupce dle kontaktních údajů uvedených ve Vstupním formuláři (resp. v písemném pověření); v případě změny pověřeného zástupce je žadatel povinen  VZP ČR písemně informovat bez zbytečného odkladu.</a:t>
            </a:r>
          </a:p>
          <a:p>
            <a:pPr algn="just"/>
            <a:r>
              <a:rPr lang="cs-CZ" b="1" dirty="0"/>
              <a:t>Plná moc udělená žadateli výrobcem nebo zplnomocněným zástupcem pro trh EU (delegování)</a:t>
            </a:r>
          </a:p>
          <a:p>
            <a:pPr lvl="1" algn="just"/>
            <a:r>
              <a:rPr lang="cs-CZ" dirty="0"/>
              <a:t>Není nutné dokládat, pokud je žadatel výrobcem.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798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A) Žádost o zařazení nových zdravotnických prostředků do Úhradového katalogu VZP – ZP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b="1" dirty="0"/>
              <a:t>Ceník vystavený a signovaný výrobcem</a:t>
            </a:r>
          </a:p>
          <a:p>
            <a:pPr lvl="1"/>
            <a:r>
              <a:rPr lang="cs-CZ" dirty="0"/>
              <a:t>U ZP vyrobených v zahraničí – velkoobchodní ceník signovaný výrobcem dováženého sortimentu v zahraniční měně od výrobce</a:t>
            </a:r>
          </a:p>
          <a:p>
            <a:pPr lvl="1"/>
            <a:r>
              <a:rPr lang="cs-CZ" dirty="0"/>
              <a:t>U ZP vyrobených v ČR zpracované signované kalkulační listy – výrobní cena</a:t>
            </a:r>
          </a:p>
          <a:p>
            <a:pPr lvl="1"/>
            <a:endParaRPr lang="cs-CZ" dirty="0"/>
          </a:p>
          <a:p>
            <a:r>
              <a:rPr lang="cs-CZ" b="1" dirty="0"/>
              <a:t>Prohlášení o shodě od výrobce včetně českého překladu</a:t>
            </a:r>
          </a:p>
          <a:p>
            <a:pPr lvl="1"/>
            <a:r>
              <a:rPr lang="cs-CZ" dirty="0"/>
              <a:t>Příklad označení položek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CB17043-293B-4CC9-9B21-1687E8108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57" y="5755264"/>
            <a:ext cx="11774543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56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216" y="1697377"/>
            <a:ext cx="10515600" cy="63908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A) Žádost o zařazení nových zdravotnických prostředků do Úhradového katalogu VZP – ZP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8233" y="2495549"/>
            <a:ext cx="10515598" cy="5035353"/>
          </a:xfrm>
        </p:spPr>
        <p:txBody>
          <a:bodyPr/>
          <a:lstStyle/>
          <a:p>
            <a:r>
              <a:rPr lang="cs-CZ" b="1" dirty="0"/>
              <a:t>Návod k použití </a:t>
            </a:r>
          </a:p>
          <a:p>
            <a:pPr lvl="1" algn="just"/>
            <a:r>
              <a:rPr lang="cs-CZ" dirty="0"/>
              <a:t>Nařízení MDR a zákon č. 89/2021 </a:t>
            </a:r>
            <a:r>
              <a:rPr lang="cs-CZ" dirty="0" err="1"/>
              <a:t>Sb</a:t>
            </a:r>
            <a:endParaRPr lang="cs-CZ" dirty="0"/>
          </a:p>
          <a:p>
            <a:pPr lvl="1" algn="just"/>
            <a:r>
              <a:rPr lang="cs-CZ" dirty="0"/>
              <a:t>Pro zařazení </a:t>
            </a:r>
            <a:r>
              <a:rPr lang="cs-CZ" dirty="0" err="1"/>
              <a:t>implantabilních</a:t>
            </a:r>
            <a:r>
              <a:rPr lang="cs-CZ" dirty="0"/>
              <a:t> kardiostimulátorů a </a:t>
            </a:r>
            <a:r>
              <a:rPr lang="cs-CZ" dirty="0" err="1"/>
              <a:t>kardioverterů</a:t>
            </a:r>
            <a:r>
              <a:rPr lang="cs-CZ" dirty="0"/>
              <a:t> technické listy s uvedením parametrů – </a:t>
            </a:r>
            <a:r>
              <a:rPr lang="cs-CZ" b="1" u="sng" dirty="0">
                <a:hlinkClick r:id="rId2"/>
              </a:rPr>
              <a:t>Šablona technických listů</a:t>
            </a:r>
            <a:endParaRPr lang="cs-CZ" dirty="0"/>
          </a:p>
          <a:p>
            <a:pPr lvl="1"/>
            <a:endParaRPr lang="cs-CZ" dirty="0"/>
          </a:p>
          <a:p>
            <a:pPr algn="just"/>
            <a:r>
              <a:rPr lang="cs-CZ" b="1" dirty="0"/>
              <a:t>Firemní katalog výrobků, technický produktový list, příbalový leták, operační technika</a:t>
            </a:r>
          </a:p>
          <a:p>
            <a:pPr lvl="1" algn="just"/>
            <a:r>
              <a:rPr lang="cs-CZ" dirty="0"/>
              <a:t>Příklad označení položek – označení je nutné i u schémat a obrázků</a:t>
            </a:r>
          </a:p>
          <a:p>
            <a:pPr marL="574563" lvl="1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222D15E-3AE3-4668-8C5F-6C13B98F15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643" y="5511484"/>
            <a:ext cx="4450084" cy="260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7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A) Žádost o zařazení nových zdravotnických prostředků do Úhradového katalogu VZP – ZP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b="1" dirty="0"/>
              <a:t>Kód zdravotního výkonu</a:t>
            </a:r>
          </a:p>
          <a:p>
            <a:pPr lvl="1" algn="just"/>
            <a:r>
              <a:rPr lang="cs-CZ" dirty="0"/>
              <a:t>ZP deklarován jako ZUM (nepředkládat DRG výkony). Seznam musí být zpracován ve standardizovaném </a:t>
            </a:r>
            <a:r>
              <a:rPr lang="cs-CZ" b="1" dirty="0"/>
              <a:t>Přehledu pro doložení zdravotních výkonů, srovnatelných ZP a předpokládaného dopadu do rozpočtu VZP</a:t>
            </a:r>
          </a:p>
          <a:p>
            <a:pPr lvl="1" algn="just"/>
            <a:endParaRPr lang="cs-CZ" b="1" dirty="0"/>
          </a:p>
          <a:p>
            <a:pPr algn="just"/>
            <a:r>
              <a:rPr lang="cs-CZ" b="1" dirty="0"/>
              <a:t>Seznam kódů ZP</a:t>
            </a:r>
          </a:p>
          <a:p>
            <a:pPr lvl="1" algn="just"/>
            <a:r>
              <a:rPr lang="cs-CZ" dirty="0"/>
              <a:t>ZP se srovnatelným terapeutickým efektem, pokud jsou již zařazeny v ÚK VZP – ZP ve standardizovaném </a:t>
            </a:r>
            <a:r>
              <a:rPr lang="cs-CZ" b="1" dirty="0"/>
              <a:t>Přehledu pro doložení zdravotních výkonů, srovnatelných ZP a předpokládaného dopadu do rozpočtu VZP</a:t>
            </a:r>
          </a:p>
          <a:p>
            <a:pPr lvl="1" algn="just"/>
            <a:endParaRPr lang="cs-CZ" b="1" dirty="0"/>
          </a:p>
          <a:p>
            <a:pPr algn="just"/>
            <a:r>
              <a:rPr lang="cs-CZ" b="1" dirty="0"/>
              <a:t>Přepokládaný počet prodaných kusů v jednom kalendářním roce</a:t>
            </a:r>
          </a:p>
          <a:p>
            <a:pPr lvl="1" algn="just"/>
            <a:r>
              <a:rPr lang="cs-CZ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Přehled pro doložení zdravotních výkonů, srovnatelných ZP a předpokládaného </a:t>
            </a:r>
            <a:r>
              <a:rPr lang="cs-CZ" b="1" u="sng" dirty="0"/>
              <a:t>dopadu do rozpočtu</a:t>
            </a:r>
            <a:r>
              <a:rPr lang="cs-CZ" b="1" dirty="0"/>
              <a:t> (</a:t>
            </a:r>
            <a:r>
              <a:rPr lang="cs-CZ" b="1" dirty="0">
                <a:solidFill>
                  <a:srgbClr val="FF0000"/>
                </a:solidFill>
              </a:rPr>
              <a:t>nové</a:t>
            </a:r>
            <a:r>
              <a:rPr lang="cs-CZ" b="1" dirty="0"/>
              <a:t>)</a:t>
            </a:r>
          </a:p>
          <a:p>
            <a:pPr lvl="1" algn="just"/>
            <a:r>
              <a:rPr lang="cs-CZ" dirty="0"/>
              <a:t>Nutné doložení i v elektronické podobě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27603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A) Žádost o zařazení nových zdravotnických prostředků do Úhradového katalogu VZP – ZP</a:t>
            </a:r>
          </a:p>
          <a:p>
            <a:endParaRPr lang="cs-CZ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3DC521F-6F14-4237-8F1C-99324D7E7216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222791" y="3761174"/>
            <a:ext cx="11763205" cy="28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Výdaje za zdravotnické prostředky – </a:t>
            </a:r>
            <a:r>
              <a:rPr lang="cs-CZ" dirty="0" err="1"/>
              <a:t>vzp</a:t>
            </a:r>
            <a:r>
              <a:rPr lang="cs-CZ" dirty="0"/>
              <a:t> ČR</a:t>
            </a:r>
            <a:br>
              <a:rPr lang="cs-CZ" dirty="0"/>
            </a:br>
            <a:r>
              <a:rPr lang="cs-CZ" dirty="0"/>
              <a:t>2010 – 2020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8EFC9313-E4AF-4622-B0CA-83E4BA2071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002675"/>
              </p:ext>
            </p:extLst>
          </p:nvPr>
        </p:nvGraphicFramePr>
        <p:xfrm>
          <a:off x="1669471" y="2147960"/>
          <a:ext cx="7780793" cy="4668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448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A) Žádost o zařazení nových zdravotnických prostředků do Úhradového katalogu VZP – ZP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just"/>
            <a:r>
              <a:rPr lang="cs-CZ" b="1" dirty="0"/>
              <a:t>ZP třídy I. – neměřící, nesterilní dle Nařízení MDR výsledky klinického hodnocení v českém jazyce.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 Informace doložené dle aktualizovaného postupu jsou plně dostačující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Doplňující informace – na vyžádání s ohledem na obsah žádosti a jeho medicínsko-ekonomické posouzení</a:t>
            </a:r>
          </a:p>
          <a:p>
            <a:pPr lvl="1" algn="just"/>
            <a:endParaRPr lang="cs-CZ" b="1" dirty="0"/>
          </a:p>
          <a:p>
            <a:pPr lvl="1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4800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/>
              <a:t>B) Žádost o provedení změn u ZP zařazených v ÚK VZP – ZP, jako např. změna katalogových čísel, rozměrů ZP, zvýšení cen apod.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Vstupní formulář </a:t>
            </a:r>
          </a:p>
          <a:p>
            <a:endParaRPr lang="cs-CZ" dirty="0"/>
          </a:p>
          <a:p>
            <a:pPr algn="just"/>
            <a:r>
              <a:rPr lang="cs-CZ" b="1" dirty="0"/>
              <a:t>Šablona</a:t>
            </a:r>
          </a:p>
          <a:p>
            <a:pPr lvl="1" algn="just"/>
            <a:r>
              <a:rPr lang="cs-CZ" dirty="0"/>
              <a:t>V případě žádosti o provedení změny se do prvního (lichého) řádku šablony uvádí aktuální stav v ÚK VZP – ZP a do druhého (sudého) řádku šablony stav po provedení požadované změny.</a:t>
            </a:r>
          </a:p>
          <a:p>
            <a:endParaRPr lang="cs-CZ" dirty="0"/>
          </a:p>
          <a:p>
            <a:pPr algn="just"/>
            <a:r>
              <a:rPr lang="cs-CZ" b="1" dirty="0"/>
              <a:t>Originál aktuálně platného písemného pověření zástupce žadatele od statutárního orgánu zastupované společnosti (žadatele) k jednání s VZP ČR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Podklady prokazující oprávněnost požadovaných změn viz body A) 5, A) 6, A) 7, A) 8, A) 9.</a:t>
            </a:r>
          </a:p>
        </p:txBody>
      </p:sp>
    </p:spTree>
    <p:extLst>
      <p:ext uri="{BB962C8B-B14F-4D97-AF65-F5344CB8AC3E}">
        <p14:creationId xmlns:p14="http://schemas.microsoft.com/office/powerpoint/2010/main" val="4073607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cs-CZ" dirty="0"/>
              <a:t>C) Žádost o vyřazení ZP z ÚK VZP – ZP, snížení cen nebo změnu dodavatele (písemně pověřený zástupce žadatele), změny výrobce (fúze, odkoupení, prodej..)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Vstupní formulář </a:t>
            </a:r>
            <a:r>
              <a:rPr lang="cs-CZ" dirty="0"/>
              <a:t> </a:t>
            </a:r>
          </a:p>
          <a:p>
            <a:endParaRPr lang="cs-CZ" b="1" dirty="0"/>
          </a:p>
          <a:p>
            <a:r>
              <a:rPr lang="cs-CZ" b="1" dirty="0"/>
              <a:t>Šablona </a:t>
            </a:r>
          </a:p>
          <a:p>
            <a:pPr lvl="1" algn="just"/>
            <a:r>
              <a:rPr lang="cs-CZ" dirty="0"/>
              <a:t>V případě žádosti o provedení změny se do prvního (lichého) řádku šablony uvádí aktuální stav v ÚK VZP – ZP a do druhého (sudého) řádku šablony stav po provedení požadované změny.</a:t>
            </a:r>
          </a:p>
          <a:p>
            <a:pPr lvl="1" algn="just"/>
            <a:endParaRPr lang="cs-CZ" b="1" dirty="0"/>
          </a:p>
          <a:p>
            <a:pPr algn="just"/>
            <a:r>
              <a:rPr lang="cs-CZ" b="1" dirty="0"/>
              <a:t>Originál aktuálně platného písemného pověření zástupce žadatele od statutárního orgánu zastupované společnosti (žadatele) k jednání s VZP ČR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 případě změny výrobce (fúze, odkoupení, prodej..) dokument osvědčující takovou změnu (např. potvrzení o přeměně společnosti, výpis z veřejného rejstříku apod.)</a:t>
            </a:r>
          </a:p>
        </p:txBody>
      </p:sp>
    </p:spTree>
    <p:extLst>
      <p:ext uri="{BB962C8B-B14F-4D97-AF65-F5344CB8AC3E}">
        <p14:creationId xmlns:p14="http://schemas.microsoft.com/office/powerpoint/2010/main" val="3090821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1998-39C9-407B-8D31-122FC969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dirty="0"/>
              <a:t>Podklady pro zařazení zdravotnických prostředků (ZUM) a provádění změn v Úhradovém katalogu VZP – ZP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D45AEC-D067-4D92-A8D7-2E88D4D2D3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cs-CZ" dirty="0"/>
              <a:t>C) Žádost o vyřazení ZP z ÚK VZP – ZP, snížení cen nebo změnu dodavatele (písemně pověřený zástupce žadatele), změny výrobce (fúze, odkoupení, prodej..)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84026F-1A10-4E75-8385-B8625385A2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 případě změny dodavatele (písemně pověřený zástupce žadatele) navíc žadatel doloží</a:t>
            </a:r>
          </a:p>
          <a:p>
            <a:pPr lvl="1"/>
            <a:r>
              <a:rPr lang="cs-CZ" dirty="0"/>
              <a:t>Plnou moc udělenou žadateli výrobcem nebo zplnomocněným zástupcem pro trh EU (delegování)</a:t>
            </a:r>
          </a:p>
          <a:p>
            <a:pPr lvl="1"/>
            <a:r>
              <a:rPr lang="cs-CZ" dirty="0"/>
              <a:t>Aktualizovaný signovaný zahraniční ceník nebo signovaný kalkulační list</a:t>
            </a:r>
          </a:p>
          <a:p>
            <a:pPr lvl="1"/>
            <a:r>
              <a:rPr lang="cs-CZ" dirty="0"/>
              <a:t>Výpis z obchodního rejstříku nebo výpis z živnostenského rejstříku u osob, které nejsou zapsány v obchodním rejstříku nebo výpis ze Seznamu kvalifikovaných dodavatelů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07039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10E2E03-EF14-45BF-8AB3-F6A68D828C78}"/>
              </a:ext>
            </a:extLst>
          </p:cNvPr>
          <p:cNvSpPr txBox="1"/>
          <p:nvPr/>
        </p:nvSpPr>
        <p:spPr>
          <a:xfrm>
            <a:off x="3432392" y="408236"/>
            <a:ext cx="5543321" cy="5847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1149126">
              <a:lnSpc>
                <a:spcPct val="90000"/>
              </a:lnSpc>
              <a:spcBef>
                <a:spcPct val="0"/>
              </a:spcBef>
              <a:buNone/>
              <a:defRPr sz="2800" b="1" cap="all" baseline="0">
                <a:latin typeface="Arial" charset="0"/>
                <a:ea typeface="Arial" charset="0"/>
                <a:cs typeface="Arial" charset="0"/>
              </a:defRPr>
            </a:lvl1pPr>
            <a:lvl2pPr marL="861845" indent="-287282" defTabSz="1149126">
              <a:lnSpc>
                <a:spcPct val="90000"/>
              </a:lnSpc>
              <a:spcBef>
                <a:spcPts val="628"/>
              </a:spcBef>
              <a:buClr>
                <a:srgbClr val="D22D0F"/>
              </a:buClr>
              <a:buFont typeface="Webdings" panose="05030102010509060703" pitchFamily="18" charset="2"/>
              <a:buChar char=""/>
              <a:defRPr sz="2000">
                <a:latin typeface="Arial" charset="0"/>
                <a:ea typeface="Arial" charset="0"/>
                <a:cs typeface="Arial" charset="0"/>
              </a:defRPr>
            </a:lvl2pPr>
            <a:lvl3pPr marL="1436408" indent="-287282" defTabSz="1149126">
              <a:lnSpc>
                <a:spcPct val="90000"/>
              </a:lnSpc>
              <a:spcBef>
                <a:spcPts val="628"/>
              </a:spcBef>
              <a:buClr>
                <a:srgbClr val="D22D0F"/>
              </a:buClr>
              <a:buFont typeface="Webdings" panose="05030102010509060703" pitchFamily="18" charset="2"/>
              <a:buChar char=""/>
              <a:defRPr>
                <a:latin typeface="Arial" charset="0"/>
                <a:ea typeface="Arial" charset="0"/>
                <a:cs typeface="Arial" charset="0"/>
              </a:defRPr>
            </a:lvl3pPr>
            <a:lvl4pPr marL="2010971" indent="-287282" defTabSz="1149126">
              <a:lnSpc>
                <a:spcPct val="90000"/>
              </a:lnSpc>
              <a:spcBef>
                <a:spcPts val="628"/>
              </a:spcBef>
              <a:buClr>
                <a:srgbClr val="D22D0F"/>
              </a:buClr>
              <a:buFont typeface="Webdings" panose="05030102010509060703" pitchFamily="18" charset="2"/>
              <a:buChar char=""/>
              <a:defRPr sz="1600">
                <a:latin typeface="Arial" charset="0"/>
                <a:ea typeface="Arial" charset="0"/>
                <a:cs typeface="Arial" charset="0"/>
              </a:defRPr>
            </a:lvl4pPr>
            <a:lvl5pPr marL="2585535" indent="-287282" defTabSz="1149126">
              <a:lnSpc>
                <a:spcPct val="90000"/>
              </a:lnSpc>
              <a:spcBef>
                <a:spcPts val="628"/>
              </a:spcBef>
              <a:buClr>
                <a:srgbClr val="D22D0F"/>
              </a:buClr>
              <a:buFont typeface="Webdings" panose="05030102010509060703" pitchFamily="18" charset="2"/>
              <a:buChar char=""/>
              <a:defRPr sz="1600">
                <a:latin typeface="Arial" charset="0"/>
                <a:ea typeface="Arial" charset="0"/>
                <a:cs typeface="Arial" charset="0"/>
              </a:defRPr>
            </a:lvl5pPr>
            <a:lvl6pPr marL="3160098" indent="-287282" defTabSz="1149126">
              <a:lnSpc>
                <a:spcPct val="90000"/>
              </a:lnSpc>
              <a:spcBef>
                <a:spcPts val="628"/>
              </a:spcBef>
              <a:buFont typeface="Arial" panose="020B0604020202020204" pitchFamily="34" charset="0"/>
              <a:buChar char="•"/>
              <a:defRPr sz="2262"/>
            </a:lvl6pPr>
            <a:lvl7pPr marL="3734661" indent="-287282" defTabSz="1149126">
              <a:lnSpc>
                <a:spcPct val="90000"/>
              </a:lnSpc>
              <a:spcBef>
                <a:spcPts val="628"/>
              </a:spcBef>
              <a:buFont typeface="Arial" panose="020B0604020202020204" pitchFamily="34" charset="0"/>
              <a:buChar char="•"/>
              <a:defRPr sz="2262"/>
            </a:lvl7pPr>
            <a:lvl8pPr marL="4309224" indent="-287282" defTabSz="1149126">
              <a:lnSpc>
                <a:spcPct val="90000"/>
              </a:lnSpc>
              <a:spcBef>
                <a:spcPts val="628"/>
              </a:spcBef>
              <a:buFont typeface="Arial" panose="020B0604020202020204" pitchFamily="34" charset="0"/>
              <a:buChar char="•"/>
              <a:defRPr sz="2262"/>
            </a:lvl8pPr>
            <a:lvl9pPr marL="4883788" indent="-287282" defTabSz="1149126">
              <a:lnSpc>
                <a:spcPct val="90000"/>
              </a:lnSpc>
              <a:spcBef>
                <a:spcPts val="628"/>
              </a:spcBef>
              <a:buFont typeface="Arial" panose="020B0604020202020204" pitchFamily="34" charset="0"/>
              <a:buChar char="•"/>
              <a:defRPr sz="2262"/>
            </a:lvl9pPr>
          </a:lstStyle>
          <a:p>
            <a:r>
              <a:rPr lang="cs-CZ" dirty="0"/>
              <a:t>VÝHLED NA ROK 2022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30EC1E0-2522-46FC-A160-95B0D6594FF2}"/>
              </a:ext>
            </a:extLst>
          </p:cNvPr>
          <p:cNvSpPr txBox="1"/>
          <p:nvPr/>
        </p:nvSpPr>
        <p:spPr>
          <a:xfrm>
            <a:off x="504279" y="1789993"/>
            <a:ext cx="11399546" cy="520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1845" lvl="1" indent="-287282" defTabSz="1149126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</a:pPr>
            <a:r>
              <a:rPr lang="cs-CZ" sz="2800" dirty="0">
                <a:latin typeface="Arial" charset="0"/>
                <a:cs typeface="Arial" charset="0"/>
              </a:rPr>
              <a:t>Strukturované podání dle aktualizovaných podmínek s cílem zefektivnění hodnocení, jak po formální stránce, tak v části medicínsko-ekonomické</a:t>
            </a:r>
          </a:p>
          <a:p>
            <a:pPr marL="861845" lvl="1" indent="-287282" defTabSz="1149126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</a:pPr>
            <a:endParaRPr lang="cs-CZ" sz="2800" dirty="0">
              <a:latin typeface="Arial" charset="0"/>
              <a:cs typeface="Arial" charset="0"/>
            </a:endParaRPr>
          </a:p>
          <a:p>
            <a:pPr marL="861845" lvl="1" indent="-287282" defTabSz="1149126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</a:pPr>
            <a:r>
              <a:rPr lang="cs-CZ" sz="2800" dirty="0">
                <a:latin typeface="Arial" charset="0"/>
                <a:cs typeface="Arial" charset="0"/>
              </a:rPr>
              <a:t>Spolupráce s odbornými společnostmi s cílem zajištění nejlepší zdravotní péče pro pojištěnce</a:t>
            </a:r>
          </a:p>
          <a:p>
            <a:pPr marL="574563" lvl="1" defTabSz="1149126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</a:pPr>
            <a:endParaRPr lang="cs-CZ" sz="2800" dirty="0">
              <a:latin typeface="Arial" charset="0"/>
              <a:cs typeface="Arial" charset="0"/>
            </a:endParaRPr>
          </a:p>
          <a:p>
            <a:pPr marL="861845" lvl="1" indent="-287282" defTabSz="1149126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</a:pPr>
            <a:r>
              <a:rPr lang="cs-CZ" sz="2800" dirty="0">
                <a:latin typeface="Arial" charset="0"/>
                <a:cs typeface="Arial" charset="0"/>
              </a:rPr>
              <a:t>Aktivní přístup k managementu onemocnění v oblasti využitelnosti ZP</a:t>
            </a:r>
          </a:p>
          <a:p>
            <a:pPr marL="574563" lvl="1" defTabSz="1149126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</a:pPr>
            <a:endParaRPr lang="cs-CZ" sz="2800" dirty="0">
              <a:latin typeface="Arial" charset="0"/>
              <a:cs typeface="Arial" charset="0"/>
            </a:endParaRPr>
          </a:p>
          <a:p>
            <a:pPr marL="861845" lvl="1" indent="-287282" defTabSz="1149126">
              <a:lnSpc>
                <a:spcPct val="90000"/>
              </a:lnSpc>
              <a:spcBef>
                <a:spcPts val="628"/>
              </a:spcBef>
              <a:buClr>
                <a:srgbClr val="E63212"/>
              </a:buClr>
              <a:buFont typeface="Webdings" panose="05030102010509060703" pitchFamily="18" charset="2"/>
              <a:buChar char=""/>
            </a:pPr>
            <a:r>
              <a:rPr lang="cs-CZ" sz="2800" b="1" dirty="0">
                <a:latin typeface="Arial" charset="0"/>
                <a:cs typeface="Arial" charset="0"/>
              </a:rPr>
              <a:t>Cenová jednání s cílem zvýšení dostupnosti a zajištění nejmodernější terapie ZP ZUM  pro pacienty</a:t>
            </a:r>
          </a:p>
        </p:txBody>
      </p:sp>
    </p:spTree>
    <p:extLst>
      <p:ext uri="{BB962C8B-B14F-4D97-AF65-F5344CB8AC3E}">
        <p14:creationId xmlns:p14="http://schemas.microsoft.com/office/powerpoint/2010/main" val="3153081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838200" y="242821"/>
            <a:ext cx="10515600" cy="639082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ZÁVĚR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953D3EAB-5A24-41F1-BCA5-553F0E4D30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596289"/>
            <a:ext cx="10515600" cy="6493462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b="1" dirty="0"/>
              <a:t>Realizace aktivní a koncepční politiky v oblasti ZP umožňuje: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1147595" lvl="1" indent="-285750" algn="just"/>
            <a:r>
              <a:rPr lang="cs-CZ" sz="2400" dirty="0"/>
              <a:t> </a:t>
            </a:r>
            <a:r>
              <a:rPr lang="cs-CZ" sz="2800" dirty="0"/>
              <a:t>Za limitovaný objem disponibilních zdrojů rozpočtu dlouhodobě zajišťovat zdravotní služby odpovídající nejvyššímu stupni vědeckého poznání.</a:t>
            </a:r>
          </a:p>
          <a:p>
            <a:pPr lvl="1" indent="0" algn="just">
              <a:buNone/>
            </a:pPr>
            <a:endParaRPr lang="cs-CZ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marL="1147595" lvl="1" indent="-285750" algn="just"/>
            <a:r>
              <a:rPr lang="cs-CZ" sz="2800" dirty="0"/>
              <a:t>Naplňovat nárok každého pojištěnce VZP ČR na úhradu zdravotní péče z prostředků veřejného zdravotního pojištění tak, jak je zakotven v Čl. 31 Listiny základních práv a svobod a souvisejících právních předpisech.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632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47057"/>
            <a:ext cx="10363200" cy="7141029"/>
          </a:xfrm>
        </p:spPr>
        <p:txBody>
          <a:bodyPr>
            <a:normAutofit fontScale="90000"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Děkujeme za vaši pozornost</a:t>
            </a: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2000" cap="none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462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725C421-92A7-467B-BBAA-0B58AB81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Výdaje za zdravotnické prostředky – </a:t>
            </a:r>
            <a:r>
              <a:rPr lang="cs-CZ" dirty="0" err="1"/>
              <a:t>vzp</a:t>
            </a:r>
            <a:r>
              <a:rPr lang="cs-CZ" dirty="0"/>
              <a:t> ČR</a:t>
            </a:r>
            <a:br>
              <a:rPr lang="cs-CZ" dirty="0"/>
            </a:br>
            <a:r>
              <a:rPr lang="cs-CZ" dirty="0"/>
              <a:t>2010 – 2020 - ZUM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CF4439B-2606-4854-85B6-5585502BC3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215186"/>
              </p:ext>
            </p:extLst>
          </p:nvPr>
        </p:nvGraphicFramePr>
        <p:xfrm>
          <a:off x="1136446" y="1963377"/>
          <a:ext cx="9249219" cy="554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925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E24185B3-5D26-4458-9EEF-3C902452D2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557909"/>
              </p:ext>
            </p:extLst>
          </p:nvPr>
        </p:nvGraphicFramePr>
        <p:xfrm>
          <a:off x="838201" y="1871158"/>
          <a:ext cx="9809825" cy="4575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C9B95C8C-3D93-4956-831C-9360EDE5C077}"/>
              </a:ext>
            </a:extLst>
          </p:cNvPr>
          <p:cNvSpPr txBox="1">
            <a:spLocks/>
          </p:cNvSpPr>
          <p:nvPr/>
        </p:nvSpPr>
        <p:spPr>
          <a:xfrm>
            <a:off x="838200" y="875789"/>
            <a:ext cx="10515600" cy="8893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28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/>
              <a:t>Náklady a počet pacientů v centrové péči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2468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55E94B26-6E1D-4678-AE23-8808AC4605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4452" y="1230260"/>
          <a:ext cx="8961606" cy="5645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214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CF8A59C-9E4B-4710-9B30-7EC6F81F3A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581118"/>
              </p:ext>
            </p:extLst>
          </p:nvPr>
        </p:nvGraphicFramePr>
        <p:xfrm>
          <a:off x="1170972" y="1190847"/>
          <a:ext cx="9850055" cy="6758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322C2FAD-63C5-4E3A-9974-EEDE0817518D}"/>
              </a:ext>
            </a:extLst>
          </p:cNvPr>
          <p:cNvSpPr txBox="1"/>
          <p:nvPr/>
        </p:nvSpPr>
        <p:spPr>
          <a:xfrm>
            <a:off x="3505200" y="345865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CÍLE VZP ČR</a:t>
            </a:r>
          </a:p>
        </p:txBody>
      </p:sp>
    </p:spTree>
    <p:extLst>
      <p:ext uri="{BB962C8B-B14F-4D97-AF65-F5344CB8AC3E}">
        <p14:creationId xmlns:p14="http://schemas.microsoft.com/office/powerpoint/2010/main" val="297442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40446-BA60-48B7-B835-C14145FD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93" y="678382"/>
            <a:ext cx="10555565" cy="63908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Aktivní politika v oblasti zdravotnických prostředků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08B88C7-AA53-452F-89B7-FE9B9077A3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1" y="2089303"/>
            <a:ext cx="10515598" cy="503535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2800" dirty="0"/>
              <a:t>Stejně jako se vývojem nových technologií mění používané způsoby léčby i systém zdravotní péče, mění i zdravotní pojišťovny řízení politiky zdravotnických prostředků s ohledem na současný stav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Používané a fungující postupy jsou průběžně aktualizovány k řešení složitých problémů spojených s hrazením zdravotnických prostředků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Příchod inovativních léčebných metod, narůstající výdaje a zvyšující se nároky pojištěnců je možné řešit pouze aktivním přístupem zdravotních pojišťoven v řízení politiky v oblasti ZP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Uplatňování aktivní cenové politiky</a:t>
            </a:r>
          </a:p>
          <a:p>
            <a:pPr lvl="1" algn="just"/>
            <a:r>
              <a:rPr lang="cs-CZ" sz="2400" dirty="0"/>
              <a:t>Vytváření skupin ZP s obdobným terapeutickým efektem</a:t>
            </a:r>
          </a:p>
          <a:p>
            <a:pPr lvl="1" algn="just"/>
            <a:r>
              <a:rPr lang="cs-CZ" sz="2400" dirty="0"/>
              <a:t>Kontinuální kategorizace ZP-ZUM v kooperaci s OS napříč skupinami</a:t>
            </a:r>
          </a:p>
          <a:p>
            <a:pPr lvl="1" algn="just"/>
            <a:endParaRPr lang="cs-CZ" sz="2400" dirty="0"/>
          </a:p>
          <a:p>
            <a:pPr algn="just"/>
            <a:r>
              <a:rPr lang="cs-CZ" sz="3400" b="1" dirty="0">
                <a:solidFill>
                  <a:srgbClr val="FF0000"/>
                </a:solidFill>
              </a:rPr>
              <a:t>Urychlení vstupu nových technologií s cílem zajištění nejmodernější terapie pro pacienty</a:t>
            </a:r>
          </a:p>
          <a:p>
            <a:pPr algn="just"/>
            <a:endParaRPr lang="cs-CZ" sz="2800" dirty="0"/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01414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4"/>
          </p:nvPr>
        </p:nvSpPr>
        <p:spPr>
          <a:xfrm>
            <a:off x="838201" y="1835036"/>
            <a:ext cx="10515598" cy="64895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Realizace za účelem možnosti porovnání obdobných zdrav. prostředků</a:t>
            </a:r>
          </a:p>
          <a:p>
            <a:endParaRPr lang="cs-CZ" dirty="0"/>
          </a:p>
          <a:p>
            <a:r>
              <a:rPr lang="cs-CZ" dirty="0"/>
              <a:t> Cíle:	</a:t>
            </a:r>
            <a:r>
              <a:rPr lang="cs-CZ" sz="2800" dirty="0"/>
              <a:t>	</a:t>
            </a:r>
          </a:p>
          <a:p>
            <a:pPr lvl="1"/>
            <a:r>
              <a:rPr lang="cs-CZ" sz="2400" dirty="0"/>
              <a:t>Stejná úhrada za ZP se stejným nebo obdobným </a:t>
            </a:r>
            <a:r>
              <a:rPr lang="cs-CZ" sz="2400" dirty="0" err="1"/>
              <a:t>terap</a:t>
            </a:r>
            <a:r>
              <a:rPr lang="cs-CZ" sz="2400" dirty="0"/>
              <a:t>. efektem (výsledkem)</a:t>
            </a:r>
          </a:p>
          <a:p>
            <a:pPr marL="574563" lvl="1" indent="0">
              <a:buNone/>
            </a:pPr>
            <a:endParaRPr lang="cs-CZ" sz="2400" dirty="0"/>
          </a:p>
          <a:p>
            <a:pPr lvl="1"/>
            <a:r>
              <a:rPr lang="cs-CZ" sz="2400" dirty="0"/>
              <a:t>Úspora financí z v. z. p., které mohou být alokovány na jinou péči (inovativní…)</a:t>
            </a:r>
          </a:p>
          <a:p>
            <a:pPr marL="574563" lvl="1" indent="0">
              <a:buNone/>
            </a:pPr>
            <a:endParaRPr lang="cs-CZ" sz="2400" dirty="0"/>
          </a:p>
          <a:p>
            <a:pPr lvl="1"/>
            <a:r>
              <a:rPr lang="cs-CZ" sz="2400" dirty="0"/>
              <a:t>Stejná pravidla pro všechny zdravotní výkony (dále jen ZV)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18218" y="420686"/>
            <a:ext cx="10555565" cy="1117601"/>
          </a:xfrm>
        </p:spPr>
        <p:txBody>
          <a:bodyPr/>
          <a:lstStyle/>
          <a:p>
            <a:pPr algn="ctr"/>
            <a:r>
              <a:rPr lang="cs-CZ" dirty="0"/>
              <a:t>ÚČEL Kategorizace  </a:t>
            </a:r>
          </a:p>
        </p:txBody>
      </p:sp>
    </p:spTree>
    <p:extLst>
      <p:ext uri="{BB962C8B-B14F-4D97-AF65-F5344CB8AC3E}">
        <p14:creationId xmlns:p14="http://schemas.microsoft.com/office/powerpoint/2010/main" val="417736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40446-BA60-48B7-B835-C14145FD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218" y="678382"/>
            <a:ext cx="10555565" cy="639083"/>
          </a:xfrm>
        </p:spPr>
        <p:txBody>
          <a:bodyPr>
            <a:noAutofit/>
          </a:bodyPr>
          <a:lstStyle/>
          <a:p>
            <a:pPr algn="ctr"/>
            <a:r>
              <a:rPr lang="cs-CZ" dirty="0"/>
              <a:t>Komplexní přístup</a:t>
            </a:r>
            <a:br>
              <a:rPr lang="cs-CZ" dirty="0"/>
            </a:br>
            <a:r>
              <a:rPr lang="cs-CZ" dirty="0"/>
              <a:t>péče orientovaná a zaměřená na pacienta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08B88C7-AA53-452F-89B7-FE9B9077A3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1" y="2546503"/>
            <a:ext cx="10515598" cy="5035353"/>
          </a:xfrm>
        </p:spPr>
        <p:txBody>
          <a:bodyPr>
            <a:normAutofit/>
          </a:bodyPr>
          <a:lstStyle/>
          <a:p>
            <a:pPr algn="just"/>
            <a:r>
              <a:rPr lang="cs-CZ" sz="2800" dirty="0"/>
              <a:t>Komplexní přístup - </a:t>
            </a:r>
            <a:r>
              <a:rPr lang="cs-CZ" sz="2800" dirty="0">
                <a:solidFill>
                  <a:srgbClr val="FF0000"/>
                </a:solidFill>
              </a:rPr>
              <a:t>NE</a:t>
            </a:r>
            <a:r>
              <a:rPr lang="cs-CZ" sz="2800" dirty="0"/>
              <a:t> izolovaná řešení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Komplexní přístup na úrovni skupiny ZP-ZUM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Komplexní přístup na úrovni indikace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Komplexní přístup na úrovni organizace péče</a:t>
            </a:r>
          </a:p>
          <a:p>
            <a:pPr algn="just"/>
            <a:endParaRPr lang="cs-CZ" sz="2800" dirty="0"/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8560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ZP sty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2D0F"/>
      </a:accent1>
      <a:accent2>
        <a:srgbClr val="F06437"/>
      </a:accent2>
      <a:accent3>
        <a:srgbClr val="F58C64"/>
      </a:accent3>
      <a:accent4>
        <a:srgbClr val="FAB496"/>
      </a:accent4>
      <a:accent5>
        <a:srgbClr val="FCCEBA"/>
      </a:accent5>
      <a:accent6>
        <a:srgbClr val="FDE6DB"/>
      </a:accent6>
      <a:hlink>
        <a:srgbClr val="92D050"/>
      </a:hlink>
      <a:folHlink>
        <a:srgbClr val="0070C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_x00ed_d_x00e1_ xmlns="10188f33-29c6-449c-8167-3cfe9f2189f7">
      <UserInfo>
        <DisplayName>Váňová Kamila Mgr. (VZP ČR Ústředí)</DisplayName>
        <AccountId>5565</AccountId>
        <AccountType/>
      </UserInfo>
    </Zodpov_x00ed_d_x00e1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FF8318B19AC64A834F4A747FDFC862" ma:contentTypeVersion="10" ma:contentTypeDescription="Vytvořit nový dokument" ma:contentTypeScope="" ma:versionID="0c1db0d996c6b103ad5e8a46f62412ab">
  <xsd:schema xmlns:xsd="http://www.w3.org/2001/XMLSchema" xmlns:xs="http://www.w3.org/2001/XMLSchema" xmlns:p="http://schemas.microsoft.com/office/2006/metadata/properties" xmlns:ns2="10188f33-29c6-449c-8167-3cfe9f2189f7" xmlns:ns3="189c7478-f36e-4d06-b026-5479ab3e2b44" targetNamespace="http://schemas.microsoft.com/office/2006/metadata/properties" ma:root="true" ma:fieldsID="2fcc197596103c019c9e642f33479781" ns2:_="" ns3:_="">
    <xsd:import namespace="10188f33-29c6-449c-8167-3cfe9f2189f7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_x00ed_d_x00e1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88f33-29c6-449c-8167-3cfe9f2189f7" elementFormDefault="qualified">
    <xsd:import namespace="http://schemas.microsoft.com/office/2006/documentManagement/types"/>
    <xsd:import namespace="http://schemas.microsoft.com/office/infopath/2007/PartnerControls"/>
    <xsd:element name="Zodpov_x00ed_d_x00e1_" ma:index="8" nillable="true" ma:displayName="Zodpovídá" ma:list="UserInfo" ma:SharePointGroup="0" ma:internalName="Zodpov_x00ed_d_x00e1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3362AA-A5B5-4971-920B-BB77D3BB55B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0188f33-29c6-449c-8167-3cfe9f2189f7"/>
    <ds:schemaRef ds:uri="http://purl.org/dc/terms/"/>
    <ds:schemaRef ds:uri="http://schemas.openxmlformats.org/package/2006/metadata/core-properties"/>
    <ds:schemaRef ds:uri="189c7478-f36e-4d06-b026-5479ab3e2b4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FDC8C5-5246-49CA-99C5-B66421B88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88f33-29c6-449c-8167-3cfe9f2189f7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A78D42-9EBD-4A5B-960A-F435EC3E0B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3990</TotalTime>
  <Words>955</Words>
  <Application>Microsoft Office PowerPoint</Application>
  <PresentationFormat>Vlastní</PresentationFormat>
  <Paragraphs>214</Paragraphs>
  <Slides>26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Webdings</vt:lpstr>
      <vt:lpstr>Office Theme</vt:lpstr>
      <vt:lpstr>      Aktualizace postupu k zařazování zdravotnických prostředků (ZUM)  a provádění změn v Úhradovém katalogu VZP – ZP     Workshop VZP ČR 21. 9. 2021</vt:lpstr>
      <vt:lpstr>Výdaje za zdravotnické prostředky – vzp ČR 2010 – 2020</vt:lpstr>
      <vt:lpstr>Výdaje za zdravotnické prostředky – vzp ČR 2010 – 2020 - ZUM</vt:lpstr>
      <vt:lpstr>Prezentace aplikace PowerPoint</vt:lpstr>
      <vt:lpstr>Prezentace aplikace PowerPoint</vt:lpstr>
      <vt:lpstr>Prezentace aplikace PowerPoint</vt:lpstr>
      <vt:lpstr>Aktivní politika v oblasti zdravotnických prostředků</vt:lpstr>
      <vt:lpstr>ÚČEL Kategorizace  </vt:lpstr>
      <vt:lpstr>Komplexní přístup péče orientovaná a zaměřená na pacienta</vt:lpstr>
      <vt:lpstr>Prezentace aplikace PowerPoint</vt:lpstr>
      <vt:lpstr>Aktualizace postupu zařazování/změny ZUM DO úhradového katalogu VZP - ZP</vt:lpstr>
      <vt:lpstr>podání žádostí Do Úhradového Katalogu VZP - ZP</vt:lpstr>
      <vt:lpstr>Hodnocení podaných žádostí žádostí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Podklady pro zařazení zdravotnických prostředků (ZUM) a provádění změn v Úhradovém katalogu VZP – ZP</vt:lpstr>
      <vt:lpstr>Prezentace aplikace PowerPoint</vt:lpstr>
      <vt:lpstr>Prezentace aplikace PowerPoint</vt:lpstr>
      <vt:lpstr>      Děkujeme za vaši pozornost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Hasić</dc:creator>
  <cp:lastModifiedBy>Vrbová Kristýna Ing. (VZP ČR Ústředí)</cp:lastModifiedBy>
  <cp:revision>338</cp:revision>
  <cp:lastPrinted>2019-04-01T07:24:02Z</cp:lastPrinted>
  <dcterms:created xsi:type="dcterms:W3CDTF">2018-02-19T14:51:17Z</dcterms:created>
  <dcterms:modified xsi:type="dcterms:W3CDTF">2021-09-21T05:37:33Z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0x0101009BFF8318B19AC64A834F4A747FDFC862</vt:lpwstr>
  </property>
</Properties>
</file>