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  <p:sldId id="275" r:id="rId6"/>
    <p:sldId id="276" r:id="rId7"/>
    <p:sldId id="278" r:id="rId8"/>
    <p:sldId id="279" r:id="rId9"/>
    <p:sldId id="293" r:id="rId10"/>
    <p:sldId id="281" r:id="rId11"/>
    <p:sldId id="282" r:id="rId12"/>
    <p:sldId id="289" r:id="rId13"/>
    <p:sldId id="290" r:id="rId14"/>
    <p:sldId id="291" r:id="rId15"/>
    <p:sldId id="292" r:id="rId16"/>
    <p:sldId id="274" r:id="rId17"/>
  </p:sldIdLst>
  <p:sldSz cx="12192000" cy="8618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0F"/>
    <a:srgbClr val="E93212"/>
    <a:srgbClr val="E63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8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10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zaregistrovaných uprchlíků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 0-10</c:v>
                </c:pt>
                <c:pt idx="1">
                  <c:v> 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 a více</c:v>
                </c:pt>
              </c:strCache>
            </c:strRef>
          </c:cat>
          <c:val>
            <c:numRef>
              <c:f>List1!$B$2:$B$10</c:f>
              <c:numCache>
                <c:formatCode>#,##0</c:formatCode>
                <c:ptCount val="9"/>
                <c:pt idx="0">
                  <c:v>40761</c:v>
                </c:pt>
                <c:pt idx="1">
                  <c:v>33729</c:v>
                </c:pt>
                <c:pt idx="2">
                  <c:v>21801</c:v>
                </c:pt>
                <c:pt idx="3">
                  <c:v>26330</c:v>
                </c:pt>
                <c:pt idx="4">
                  <c:v>14905</c:v>
                </c:pt>
                <c:pt idx="5">
                  <c:v>7471</c:v>
                </c:pt>
                <c:pt idx="6">
                  <c:v>5651</c:v>
                </c:pt>
                <c:pt idx="7">
                  <c:v>1677</c:v>
                </c:pt>
                <c:pt idx="8" formatCode="General">
                  <c:v>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6-4151-A0B5-01B0C74907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105240"/>
        <c:axId val="211105568"/>
      </c:barChart>
      <c:catAx>
        <c:axId val="21110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105568"/>
        <c:crosses val="autoZero"/>
        <c:auto val="1"/>
        <c:lblAlgn val="ctr"/>
        <c:lblOffset val="100"/>
        <c:noMultiLvlLbl val="0"/>
      </c:catAx>
      <c:valAx>
        <c:axId val="2111055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110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zaregistrovaných uprchlíků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Moravskoslezský</c:v>
                </c:pt>
                <c:pt idx="13">
                  <c:v>Zlínský</c:v>
                </c:pt>
                <c:pt idx="14">
                  <c:v>dosud nezařazeno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39155</c:v>
                </c:pt>
                <c:pt idx="1">
                  <c:v>14304</c:v>
                </c:pt>
                <c:pt idx="2">
                  <c:v>6428</c:v>
                </c:pt>
                <c:pt idx="3">
                  <c:v>9201</c:v>
                </c:pt>
                <c:pt idx="4">
                  <c:v>5748</c:v>
                </c:pt>
                <c:pt idx="5">
                  <c:v>6038</c:v>
                </c:pt>
                <c:pt idx="6">
                  <c:v>5016</c:v>
                </c:pt>
                <c:pt idx="7">
                  <c:v>6431</c:v>
                </c:pt>
                <c:pt idx="8">
                  <c:v>5371</c:v>
                </c:pt>
                <c:pt idx="9">
                  <c:v>4647</c:v>
                </c:pt>
                <c:pt idx="10">
                  <c:v>15111</c:v>
                </c:pt>
                <c:pt idx="11">
                  <c:v>3423</c:v>
                </c:pt>
                <c:pt idx="12">
                  <c:v>5827</c:v>
                </c:pt>
                <c:pt idx="13">
                  <c:v>2759</c:v>
                </c:pt>
                <c:pt idx="14">
                  <c:v>23233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6-4151-A0B5-01B0C74907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105240"/>
        <c:axId val="211105568"/>
      </c:barChart>
      <c:catAx>
        <c:axId val="21110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105568"/>
        <c:crosses val="autoZero"/>
        <c:auto val="1"/>
        <c:lblAlgn val="ctr"/>
        <c:lblOffset val="100"/>
        <c:noMultiLvlLbl val="0"/>
      </c:catAx>
      <c:valAx>
        <c:axId val="211105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10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10488"/>
            <a:ext cx="10363200" cy="3000528"/>
          </a:xfrm>
        </p:spPr>
        <p:txBody>
          <a:bodyPr anchor="b">
            <a:normAutofit/>
          </a:bodyPr>
          <a:lstStyle>
            <a:lvl1pPr algn="l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772B-0ADF-5B4A-8FE2-465686E98CA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5548544"/>
            <a:ext cx="10363200" cy="1401486"/>
          </a:xfr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snímek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772B-0ADF-5B4A-8FE2-465686E98CA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E06B-84BC-9F45-85D7-AD45A3C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8233" y="420686"/>
            <a:ext cx="10555565" cy="1117601"/>
          </a:xfrm>
        </p:spPr>
        <p:txBody>
          <a:bodyPr anchor="t">
            <a:normAutofit/>
          </a:bodyPr>
          <a:lstStyle>
            <a:lvl1pPr>
              <a:defRPr sz="2800" b="1" cap="all" baseline="0"/>
            </a:lvl1pPr>
          </a:lstStyle>
          <a:p>
            <a:r>
              <a:rPr lang="cs-CZ" dirty="0"/>
              <a:t>Zde napište nadpis </a:t>
            </a:r>
            <a:r>
              <a:rPr lang="cs-CZ" dirty="0" err="1"/>
              <a:t>slidu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772B-0ADF-5B4A-8FE2-465686E98CA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988110"/>
            <a:ext cx="2180917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835036"/>
            <a:ext cx="10515600" cy="63908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rgbClr val="E93212"/>
                </a:solidFill>
              </a:defRPr>
            </a:lvl1pPr>
          </a:lstStyle>
          <a:p>
            <a:pPr lvl="0"/>
            <a:r>
              <a:rPr lang="cs-CZ" dirty="0"/>
              <a:t>Zde napište pod nadpis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17" y="7880944"/>
            <a:ext cx="1019483" cy="590434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>
          <a:xfrm>
            <a:off x="838201" y="2741104"/>
            <a:ext cx="10515598" cy="5035353"/>
          </a:xfrm>
        </p:spPr>
        <p:txBody>
          <a:bodyPr/>
          <a:lstStyle>
            <a:lvl1pPr>
              <a:buClr>
                <a:srgbClr val="E63212"/>
              </a:buClr>
              <a:defRPr/>
            </a:lvl1pPr>
            <a:lvl2pPr>
              <a:buClr>
                <a:srgbClr val="E63212"/>
              </a:buClr>
              <a:defRPr/>
            </a:lvl2pPr>
            <a:lvl3pPr>
              <a:buClr>
                <a:srgbClr val="E63212"/>
              </a:buClr>
              <a:defRPr/>
            </a:lvl3pPr>
            <a:lvl4pPr>
              <a:buClr>
                <a:srgbClr val="E63212"/>
              </a:buClr>
              <a:defRPr/>
            </a:lvl4pPr>
            <a:lvl5pPr>
              <a:buClr>
                <a:srgbClr val="E6321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>
          <a:xfrm>
            <a:off x="838201" y="1835036"/>
            <a:ext cx="10515598" cy="5941421"/>
          </a:xfrm>
        </p:spPr>
        <p:txBody>
          <a:bodyPr/>
          <a:lstStyle>
            <a:lvl1pPr>
              <a:buClr>
                <a:srgbClr val="E63212"/>
              </a:buClr>
              <a:defRPr/>
            </a:lvl1pPr>
            <a:lvl2pPr>
              <a:buClr>
                <a:srgbClr val="E63212"/>
              </a:buClr>
              <a:defRPr/>
            </a:lvl2pPr>
            <a:lvl3pPr>
              <a:buClr>
                <a:srgbClr val="E63212"/>
              </a:buClr>
              <a:defRPr/>
            </a:lvl3pPr>
            <a:lvl4pPr>
              <a:buClr>
                <a:srgbClr val="E63212"/>
              </a:buClr>
              <a:defRPr/>
            </a:lvl4pPr>
            <a:lvl5pPr>
              <a:buClr>
                <a:srgbClr val="E6321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8233" y="420686"/>
            <a:ext cx="10555565" cy="1117601"/>
          </a:xfrm>
        </p:spPr>
        <p:txBody>
          <a:bodyPr anchor="t">
            <a:normAutofit/>
          </a:bodyPr>
          <a:lstStyle>
            <a:lvl1pPr>
              <a:defRPr sz="2800" b="1" cap="all" baseline="0"/>
            </a:lvl1pPr>
          </a:lstStyle>
          <a:p>
            <a:r>
              <a:rPr lang="cs-CZ" dirty="0"/>
              <a:t>Zde napište nadpis </a:t>
            </a:r>
            <a:r>
              <a:rPr lang="cs-CZ" dirty="0" err="1"/>
              <a:t>slidu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772B-0ADF-5B4A-8FE2-465686E98CA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988110"/>
            <a:ext cx="2180917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17" y="7880944"/>
            <a:ext cx="1019483" cy="5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0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8220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>
          <a:xfrm>
            <a:off x="838200" y="1835036"/>
            <a:ext cx="6086383" cy="5941421"/>
          </a:xfrm>
        </p:spPr>
        <p:txBody>
          <a:bodyPr/>
          <a:lstStyle>
            <a:lvl1pPr>
              <a:buClr>
                <a:srgbClr val="E63212"/>
              </a:buClr>
              <a:defRPr/>
            </a:lvl1pPr>
            <a:lvl2pPr>
              <a:buClr>
                <a:srgbClr val="E63212"/>
              </a:buClr>
              <a:defRPr/>
            </a:lvl2pPr>
            <a:lvl3pPr>
              <a:buClr>
                <a:srgbClr val="E63212"/>
              </a:buClr>
              <a:defRPr/>
            </a:lvl3pPr>
            <a:lvl4pPr>
              <a:buClr>
                <a:srgbClr val="E63212"/>
              </a:buClr>
              <a:defRPr/>
            </a:lvl4pPr>
            <a:lvl5pPr>
              <a:buClr>
                <a:srgbClr val="E6321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8233" y="420686"/>
            <a:ext cx="10555565" cy="1117601"/>
          </a:xfrm>
        </p:spPr>
        <p:txBody>
          <a:bodyPr anchor="t">
            <a:normAutofit/>
          </a:bodyPr>
          <a:lstStyle>
            <a:lvl1pPr>
              <a:defRPr sz="2800" b="1" cap="all" baseline="0"/>
            </a:lvl1pPr>
          </a:lstStyle>
          <a:p>
            <a:r>
              <a:rPr lang="cs-CZ" dirty="0"/>
              <a:t>Zde napište nadpis </a:t>
            </a:r>
            <a:r>
              <a:rPr lang="cs-CZ" dirty="0" err="1"/>
              <a:t>slidu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772B-0ADF-5B4A-8FE2-465686E98CA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988110"/>
            <a:ext cx="2180917" cy="458857"/>
          </a:xfrm>
        </p:spPr>
        <p:txBody>
          <a:bodyPr/>
          <a:lstStyle/>
          <a:p>
            <a:fld id="{7CAFE06B-84BC-9F45-85D7-AD45A3C26E5A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17" y="7880944"/>
            <a:ext cx="1019483" cy="590434"/>
          </a:xfrm>
          <a:prstGeom prst="rect">
            <a:avLst/>
          </a:prstGeom>
        </p:spPr>
      </p:pic>
      <p:sp>
        <p:nvSpPr>
          <p:cNvPr id="9" name="Zástupný symbol pro obsah 7"/>
          <p:cNvSpPr>
            <a:spLocks noGrp="1"/>
          </p:cNvSpPr>
          <p:nvPr>
            <p:ph sz="quarter" idx="15"/>
          </p:nvPr>
        </p:nvSpPr>
        <p:spPr>
          <a:xfrm>
            <a:off x="7093258" y="1835036"/>
            <a:ext cx="4191725" cy="5941421"/>
          </a:xfrm>
        </p:spPr>
        <p:txBody>
          <a:bodyPr>
            <a:normAutofit/>
          </a:bodyPr>
          <a:lstStyle>
            <a:lvl1pPr>
              <a:buClr>
                <a:srgbClr val="E63212"/>
              </a:buClr>
              <a:defRPr sz="1600"/>
            </a:lvl1pPr>
            <a:lvl2pPr>
              <a:buClr>
                <a:srgbClr val="E63212"/>
              </a:buClr>
              <a:defRPr sz="1400"/>
            </a:lvl2pPr>
            <a:lvl3pPr>
              <a:buClr>
                <a:srgbClr val="E63212"/>
              </a:buClr>
              <a:defRPr sz="1200"/>
            </a:lvl3pPr>
            <a:lvl4pPr>
              <a:buClr>
                <a:srgbClr val="E63212"/>
              </a:buClr>
              <a:defRPr sz="1100"/>
            </a:lvl4pPr>
            <a:lvl5pPr>
              <a:buClr>
                <a:srgbClr val="E63212"/>
              </a:buClr>
              <a:defRPr sz="11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5074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22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58859"/>
            <a:ext cx="10515600" cy="1665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94287"/>
            <a:ext cx="10515600" cy="5468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988110"/>
            <a:ext cx="2743200" cy="458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8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B0F772B-0ADF-5B4A-8FE2-465686E98CAE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988110"/>
            <a:ext cx="4114800" cy="458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8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988110"/>
            <a:ext cx="2743200" cy="458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8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CAFE06B-84BC-9F45-85D7-AD45A3C2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8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76" r:id="rId4"/>
    <p:sldLayoutId id="2147483677" r:id="rId5"/>
    <p:sldLayoutId id="2147483672" r:id="rId6"/>
  </p:sldLayoutIdLst>
  <p:txStyles>
    <p:titleStyle>
      <a:lvl1pPr algn="l" defTabSz="1149126" rtl="0" eaLnBrk="1" latinLnBrk="0" hangingPunct="1">
        <a:lnSpc>
          <a:spcPct val="90000"/>
        </a:lnSpc>
        <a:spcBef>
          <a:spcPct val="0"/>
        </a:spcBef>
        <a:buNone/>
        <a:defRPr sz="5529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87282" indent="-287282" algn="l" defTabSz="1149126" rtl="0" eaLnBrk="1" latinLnBrk="0" hangingPunct="1">
        <a:lnSpc>
          <a:spcPct val="90000"/>
        </a:lnSpc>
        <a:spcBef>
          <a:spcPts val="1257"/>
        </a:spcBef>
        <a:buClr>
          <a:srgbClr val="D22D0F"/>
        </a:buClr>
        <a:buFont typeface="Webdings" panose="05030102010509060703" pitchFamily="18" charset="2"/>
        <a:buChar char="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61845" indent="-287282" algn="l" defTabSz="1149126" rtl="0" eaLnBrk="1" latinLnBrk="0" hangingPunct="1">
        <a:lnSpc>
          <a:spcPct val="90000"/>
        </a:lnSpc>
        <a:spcBef>
          <a:spcPts val="628"/>
        </a:spcBef>
        <a:buClr>
          <a:srgbClr val="D22D0F"/>
        </a:buClr>
        <a:buFont typeface="Webdings" panose="05030102010509060703" pitchFamily="18" charset="2"/>
        <a:buChar char="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436408" indent="-287282" algn="l" defTabSz="1149126" rtl="0" eaLnBrk="1" latinLnBrk="0" hangingPunct="1">
        <a:lnSpc>
          <a:spcPct val="90000"/>
        </a:lnSpc>
        <a:spcBef>
          <a:spcPts val="628"/>
        </a:spcBef>
        <a:buClr>
          <a:srgbClr val="D22D0F"/>
        </a:buClr>
        <a:buFont typeface="Webdings" panose="05030102010509060703" pitchFamily="18" charset="2"/>
        <a:buChar char="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2010971" indent="-287282" algn="l" defTabSz="1149126" rtl="0" eaLnBrk="1" latinLnBrk="0" hangingPunct="1">
        <a:lnSpc>
          <a:spcPct val="90000"/>
        </a:lnSpc>
        <a:spcBef>
          <a:spcPts val="628"/>
        </a:spcBef>
        <a:buClr>
          <a:srgbClr val="D22D0F"/>
        </a:buClr>
        <a:buFont typeface="Webdings" panose="05030102010509060703" pitchFamily="18" charset="2"/>
        <a:buChar char="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585535" indent="-287282" algn="l" defTabSz="1149126" rtl="0" eaLnBrk="1" latinLnBrk="0" hangingPunct="1">
        <a:lnSpc>
          <a:spcPct val="90000"/>
        </a:lnSpc>
        <a:spcBef>
          <a:spcPts val="628"/>
        </a:spcBef>
        <a:buClr>
          <a:srgbClr val="D22D0F"/>
        </a:buClr>
        <a:buFont typeface="Webdings" panose="05030102010509060703" pitchFamily="18" charset="2"/>
        <a:buChar char="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160098" indent="-287282" algn="l" defTabSz="1149126" rtl="0" eaLnBrk="1" latinLnBrk="0" hangingPunct="1">
        <a:lnSpc>
          <a:spcPct val="90000"/>
        </a:lnSpc>
        <a:spcBef>
          <a:spcPts val="628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6pPr>
      <a:lvl7pPr marL="3734661" indent="-287282" algn="l" defTabSz="1149126" rtl="0" eaLnBrk="1" latinLnBrk="0" hangingPunct="1">
        <a:lnSpc>
          <a:spcPct val="90000"/>
        </a:lnSpc>
        <a:spcBef>
          <a:spcPts val="628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7pPr>
      <a:lvl8pPr marL="4309224" indent="-287282" algn="l" defTabSz="1149126" rtl="0" eaLnBrk="1" latinLnBrk="0" hangingPunct="1">
        <a:lnSpc>
          <a:spcPct val="90000"/>
        </a:lnSpc>
        <a:spcBef>
          <a:spcPts val="628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8pPr>
      <a:lvl9pPr marL="4883788" indent="-287282" algn="l" defTabSz="1149126" rtl="0" eaLnBrk="1" latinLnBrk="0" hangingPunct="1">
        <a:lnSpc>
          <a:spcPct val="90000"/>
        </a:lnSpc>
        <a:spcBef>
          <a:spcPts val="628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1pPr>
      <a:lvl2pPr marL="574563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2pPr>
      <a:lvl3pPr marL="1149126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3pPr>
      <a:lvl4pPr marL="1723690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4pPr>
      <a:lvl5pPr marL="2298253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5pPr>
      <a:lvl6pPr marL="2872816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6pPr>
      <a:lvl7pPr marL="3447379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7pPr>
      <a:lvl8pPr marL="4021943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8pPr>
      <a:lvl9pPr marL="4596506" algn="l" defTabSz="1149126" rtl="0" eaLnBrk="1" latinLnBrk="0" hangingPunct="1">
        <a:defRPr sz="22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zs-ukrajina@vzp.cz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Uprchlická krize</a:t>
            </a:r>
            <a:br>
              <a:rPr lang="cs-CZ" dirty="0"/>
            </a:br>
            <a:r>
              <a:rPr lang="cs-CZ" dirty="0"/>
              <a:t>a zdravotní systém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7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Uprchlická krize a zdravotní systém</a:t>
            </a:r>
            <a:endParaRPr lang="en-US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A0333D3-5EE6-4524-8DDD-6553CE41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Úhrady ambulantním poskytovatelům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B83A8-B44C-4317-B79E-E07435323A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199" y="2770867"/>
            <a:ext cx="10806629" cy="53023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300" b="1" dirty="0"/>
              <a:t>Poskytovatelé primární péče</a:t>
            </a:r>
          </a:p>
          <a:p>
            <a:r>
              <a:rPr lang="cs-CZ" sz="3000" dirty="0"/>
              <a:t> </a:t>
            </a:r>
            <a:r>
              <a:rPr lang="cs-CZ" sz="3300" dirty="0"/>
              <a:t>provádějí </a:t>
            </a:r>
            <a:r>
              <a:rPr lang="cs-CZ" sz="3300" dirty="0">
                <a:solidFill>
                  <a:srgbClr val="FF0000"/>
                </a:solidFill>
              </a:rPr>
              <a:t>standardní akutní </a:t>
            </a:r>
            <a:r>
              <a:rPr lang="cs-CZ" sz="3300" dirty="0"/>
              <a:t>ošetření =&gt; vykazováno a hrazeno</a:t>
            </a:r>
            <a:br>
              <a:rPr lang="cs-CZ" sz="3300" dirty="0">
                <a:solidFill>
                  <a:srgbClr val="FF0000"/>
                </a:solidFill>
              </a:rPr>
            </a:br>
            <a:r>
              <a:rPr lang="cs-CZ" sz="3300" b="1" dirty="0">
                <a:solidFill>
                  <a:srgbClr val="FF0000"/>
                </a:solidFill>
              </a:rPr>
              <a:t> výkonově</a:t>
            </a:r>
          </a:p>
          <a:p>
            <a:r>
              <a:rPr lang="cs-CZ" sz="3000" dirty="0"/>
              <a:t> </a:t>
            </a:r>
            <a:r>
              <a:rPr lang="cs-CZ" sz="3300" dirty="0"/>
              <a:t>v případě </a:t>
            </a:r>
            <a:r>
              <a:rPr lang="cs-CZ" sz="3300" dirty="0">
                <a:solidFill>
                  <a:srgbClr val="FF0000"/>
                </a:solidFill>
              </a:rPr>
              <a:t>dlouhodobější péče </a:t>
            </a:r>
            <a:r>
              <a:rPr lang="cs-CZ" sz="3300" dirty="0"/>
              <a:t>– převzetí pojištěnce do péče</a:t>
            </a:r>
            <a:br>
              <a:rPr lang="cs-CZ" sz="3300" dirty="0"/>
            </a:br>
            <a:r>
              <a:rPr lang="cs-CZ" sz="3300" dirty="0"/>
              <a:t> (vstupní vyšetření) – poté poskytuje péči s ohledem na zdravotní</a:t>
            </a:r>
            <a:br>
              <a:rPr lang="cs-CZ" sz="3300" dirty="0"/>
            </a:br>
            <a:r>
              <a:rPr lang="cs-CZ" sz="3300" dirty="0"/>
              <a:t> stav pojištěnce (dispenzární péče, preventivní péče, očkování) =&gt;vykazováno a hrazeno </a:t>
            </a:r>
            <a:r>
              <a:rPr lang="cs-CZ" sz="3300" b="1" dirty="0">
                <a:solidFill>
                  <a:srgbClr val="FF0000"/>
                </a:solidFill>
              </a:rPr>
              <a:t>výkonově</a:t>
            </a:r>
          </a:p>
          <a:p>
            <a:r>
              <a:rPr lang="cs-CZ" sz="3000" i="1" dirty="0"/>
              <a:t> </a:t>
            </a:r>
            <a:r>
              <a:rPr lang="cs-CZ" sz="3300" dirty="0">
                <a:solidFill>
                  <a:srgbClr val="FF0000"/>
                </a:solidFill>
              </a:rPr>
              <a:t>výjimkou </a:t>
            </a:r>
            <a:r>
              <a:rPr lang="cs-CZ" sz="3300" dirty="0"/>
              <a:t>jsou</a:t>
            </a:r>
            <a:r>
              <a:rPr lang="cs-CZ" sz="3300" dirty="0">
                <a:solidFill>
                  <a:srgbClr val="FF0000"/>
                </a:solidFill>
              </a:rPr>
              <a:t> těhotné </a:t>
            </a:r>
            <a:r>
              <a:rPr lang="cs-CZ" sz="3300" dirty="0"/>
              <a:t>– poskytovatel registruje a vykazuje</a:t>
            </a:r>
            <a:br>
              <a:rPr lang="cs-CZ" sz="3300" dirty="0"/>
            </a:br>
            <a:r>
              <a:rPr lang="cs-CZ" sz="3300" dirty="0"/>
              <a:t> agregovanou platbou s ohledem na naplnění doporučeného</a:t>
            </a:r>
            <a:br>
              <a:rPr lang="cs-CZ" sz="3300" dirty="0"/>
            </a:br>
            <a:r>
              <a:rPr lang="cs-CZ" sz="3300" dirty="0"/>
              <a:t> postupu =&gt; </a:t>
            </a:r>
            <a:r>
              <a:rPr lang="cs-CZ" sz="3300" b="1" dirty="0">
                <a:solidFill>
                  <a:srgbClr val="FF0000"/>
                </a:solidFill>
              </a:rPr>
              <a:t>hrazeno v rámci standardních úhradových </a:t>
            </a:r>
            <a:br>
              <a:rPr lang="cs-CZ" sz="3300" b="1" dirty="0">
                <a:solidFill>
                  <a:srgbClr val="FF0000"/>
                </a:solidFill>
              </a:rPr>
            </a:br>
            <a:r>
              <a:rPr lang="cs-CZ" sz="3300" b="1" dirty="0">
                <a:solidFill>
                  <a:srgbClr val="FF0000"/>
                </a:solidFill>
              </a:rPr>
              <a:t> mechanismů 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Ostatní ambulantní odbornosti </a:t>
            </a:r>
          </a:p>
          <a:p>
            <a:r>
              <a:rPr lang="cs-CZ" sz="3300" dirty="0"/>
              <a:t> Hrazeny v rámci standardních úhradových mechanismů</a:t>
            </a:r>
          </a:p>
          <a:p>
            <a:endParaRPr lang="cs-CZ" sz="2800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150120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Uprchlická krize a zdravotní systém</a:t>
            </a:r>
            <a:endParaRPr lang="en-US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A0333D3-5EE6-4524-8DDD-6553CE41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Úhrady lůžkovým poskytovatelům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B83A8-B44C-4317-B79E-E07435323A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199" y="2770867"/>
            <a:ext cx="10806629" cy="5302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dirty="0"/>
              <a:t>Hrazené služby poskytované uprchlíkům u lůžkových poskytovatelů zdravotních služeb =&gt; </a:t>
            </a:r>
            <a:r>
              <a:rPr lang="cs-CZ" sz="3000" dirty="0">
                <a:solidFill>
                  <a:srgbClr val="FF0000"/>
                </a:solidFill>
              </a:rPr>
              <a:t>vykazovány, vyúčtovány a hrazeny dle standardních úhradových mechanismů platných pro rok 2022</a:t>
            </a:r>
            <a:r>
              <a:rPr lang="cs-CZ" sz="3000" dirty="0"/>
              <a:t> obdobně jako u pojištěnců s trvalým pobytem.</a:t>
            </a:r>
          </a:p>
          <a:p>
            <a:pPr marL="0" indent="0">
              <a:buNone/>
            </a:pPr>
            <a:endParaRPr lang="cs-CZ" sz="3300" b="1" dirty="0"/>
          </a:p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U těhotných pojištěnek – předporodní péče:</a:t>
            </a:r>
          </a:p>
          <a:p>
            <a:pPr marL="0" indent="0">
              <a:buNone/>
            </a:pPr>
            <a:r>
              <a:rPr lang="cs-CZ" sz="2800" dirty="0"/>
              <a:t>V případě, že těhotná pojištěnka není registrována u smluvního poskytovatele odbornosti gynekologie, hrazené služby poskytnuté v souvislosti se zaevidováním těhotné pojištěnky k porodu a předporodní ambulantní péči </a:t>
            </a:r>
            <a:r>
              <a:rPr lang="cs-CZ" sz="2800" b="1" u="sng" dirty="0"/>
              <a:t>poskytovatel nevykazuje VZP-výkonem 63894 (registrace těhotné k porodu)</a:t>
            </a:r>
            <a:r>
              <a:rPr lang="cs-CZ" sz="2800" dirty="0"/>
              <a:t>, ale vykazuje je výkony podle vyhlášky č. 134/1998 Sb., kterou se vydává seznam zdravotních výkonů s bodovými hodnotami, ve znění pozdějších předpisů. </a:t>
            </a:r>
          </a:p>
          <a:p>
            <a:endParaRPr lang="cs-CZ" sz="2800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110341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Uprchlická krize a zdravotní systém</a:t>
            </a:r>
            <a:endParaRPr lang="en-US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A0333D3-5EE6-4524-8DDD-6553CE41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Informace pro poskytovatele zdravotních služeb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B83A8-B44C-4317-B79E-E07435323A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2741104"/>
            <a:ext cx="10652392" cy="5035353"/>
          </a:xfrm>
        </p:spPr>
        <p:txBody>
          <a:bodyPr>
            <a:normAutofit fontScale="92500"/>
          </a:bodyPr>
          <a:lstStyle/>
          <a:p>
            <a:r>
              <a:rPr lang="cs-CZ" sz="2800" b="1" dirty="0"/>
              <a:t> </a:t>
            </a:r>
            <a:r>
              <a:rPr lang="cs-CZ" sz="3000" dirty="0"/>
              <a:t>uprchlík s Náhradním průkazem pojištence VZP ČR má právo </a:t>
            </a:r>
            <a:br>
              <a:rPr lang="cs-CZ" sz="3000" dirty="0"/>
            </a:br>
            <a:r>
              <a:rPr lang="cs-CZ" sz="3000" dirty="0"/>
              <a:t> čerpat na území ČR zdravotní péči v plném rozsahu veřejného</a:t>
            </a:r>
            <a:br>
              <a:rPr lang="cs-CZ" sz="3000" dirty="0"/>
            </a:br>
            <a:r>
              <a:rPr lang="cs-CZ" sz="3000" dirty="0"/>
              <a:t> zdravotního pojištění, tedy za stejných podmínek jako kterýkoli</a:t>
            </a:r>
            <a:br>
              <a:rPr lang="cs-CZ" sz="3000" dirty="0"/>
            </a:br>
            <a:r>
              <a:rPr lang="cs-CZ" sz="3000" dirty="0"/>
              <a:t> český občan  </a:t>
            </a:r>
          </a:p>
          <a:p>
            <a:r>
              <a:rPr lang="cs-CZ" sz="3000" b="1" dirty="0"/>
              <a:t> </a:t>
            </a:r>
            <a:r>
              <a:rPr lang="cs-CZ" sz="3000" dirty="0"/>
              <a:t>příprava zákona, kterým by právo na vstup do zdravotního</a:t>
            </a:r>
            <a:br>
              <a:rPr lang="cs-CZ" sz="3000" dirty="0"/>
            </a:br>
            <a:r>
              <a:rPr lang="cs-CZ" sz="3000" dirty="0"/>
              <a:t>  pojištění pro uprchlíky vzniklo již 30 dnů před udělením víza </a:t>
            </a:r>
          </a:p>
          <a:p>
            <a:r>
              <a:rPr lang="cs-CZ" sz="3000" b="1" dirty="0"/>
              <a:t> </a:t>
            </a:r>
            <a:r>
              <a:rPr lang="cs-CZ" sz="3000" dirty="0"/>
              <a:t>aktuální informace pro poskytovatele jsou zveřejňovány na</a:t>
            </a:r>
            <a:br>
              <a:rPr lang="cs-CZ" sz="3000" dirty="0"/>
            </a:br>
            <a:r>
              <a:rPr lang="cs-CZ" sz="3000" dirty="0"/>
              <a:t>  </a:t>
            </a:r>
            <a:r>
              <a:rPr lang="cs-CZ" sz="3000" dirty="0">
                <a:solidFill>
                  <a:srgbClr val="FF0000"/>
                </a:solidFill>
              </a:rPr>
              <a:t>www.vzp.cz</a:t>
            </a:r>
          </a:p>
          <a:p>
            <a:r>
              <a:rPr lang="cs-CZ" sz="3000" dirty="0"/>
              <a:t> pro dotazy poskytovatelů zřídila VZP centrální e-mailovou</a:t>
            </a:r>
            <a:br>
              <a:rPr lang="cs-CZ" sz="3000" dirty="0"/>
            </a:br>
            <a:r>
              <a:rPr lang="cs-CZ" sz="3000" dirty="0"/>
              <a:t>  adresu: </a:t>
            </a:r>
            <a:r>
              <a:rPr lang="cs-CZ" sz="30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pzs-ukrajina@vzp.cz</a:t>
            </a:r>
            <a:endParaRPr lang="cs-CZ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257865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Děkujeme ZA POZORNOST.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5128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Uprchlická krize a zdravotní systém</a:t>
            </a:r>
            <a:endParaRPr lang="en-US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A0333D3-5EE6-4524-8DDD-6553CE41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Role VZP ČR</a:t>
            </a:r>
          </a:p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B83A8-B44C-4317-B79E-E07435323A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sz="2800" b="1" dirty="0"/>
              <a:t> </a:t>
            </a:r>
            <a:r>
              <a:rPr lang="cs-CZ" sz="2800" dirty="0"/>
              <a:t>zajištění registrace uprchlíků do systému veřejného zdravotního pojištění a vystavení průkazu</a:t>
            </a:r>
          </a:p>
          <a:p>
            <a:pPr marL="0" indent="0">
              <a:buNone/>
            </a:pPr>
            <a:endParaRPr lang="cs-CZ" sz="4800" dirty="0"/>
          </a:p>
          <a:p>
            <a:r>
              <a:rPr lang="cs-CZ" sz="2800" dirty="0"/>
              <a:t>zajištění úhrady poskytovatelům zdravotní péče (náklady spojené za ošetření občanů Ukrajiny s/bez platného zdravotního pojištění</a:t>
            </a:r>
          </a:p>
        </p:txBody>
      </p:sp>
    </p:spTree>
    <p:extLst>
      <p:ext uri="{BB962C8B-B14F-4D97-AF65-F5344CB8AC3E}">
        <p14:creationId xmlns:p14="http://schemas.microsoft.com/office/powerpoint/2010/main" val="73888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do systému veřejného zdravotního pojištění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A0333D3-5EE6-4524-8DDD-6553CE41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Krajská asistenční centra pomoci Ukrajině (KACPU)</a:t>
            </a:r>
          </a:p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B83A8-B44C-4317-B79E-E07435323A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 </a:t>
            </a:r>
            <a:r>
              <a:rPr lang="cs-CZ" sz="2800" dirty="0"/>
              <a:t>v provozu </a:t>
            </a:r>
            <a:r>
              <a:rPr lang="cs-CZ" sz="2800" dirty="0">
                <a:solidFill>
                  <a:srgbClr val="FF0000"/>
                </a:solidFill>
              </a:rPr>
              <a:t>18 KACPU </a:t>
            </a:r>
            <a:br>
              <a:rPr lang="cs-CZ" sz="2800" dirty="0"/>
            </a:br>
            <a:r>
              <a:rPr lang="cs-CZ" sz="2800" dirty="0"/>
              <a:t>  v 17 městech po celé </a:t>
            </a:r>
            <a:br>
              <a:rPr lang="cs-CZ" sz="2800" dirty="0"/>
            </a:br>
            <a:r>
              <a:rPr lang="cs-CZ" sz="2800" dirty="0"/>
              <a:t>  republice</a:t>
            </a:r>
          </a:p>
          <a:p>
            <a:r>
              <a:rPr lang="cs-CZ" sz="2800" dirty="0"/>
              <a:t>  VZP provozuje </a:t>
            </a:r>
            <a:r>
              <a:rPr lang="cs-CZ" sz="2800" dirty="0">
                <a:solidFill>
                  <a:srgbClr val="FF0000"/>
                </a:solidFill>
              </a:rPr>
              <a:t>91 </a:t>
            </a:r>
            <a:br>
              <a:rPr lang="cs-CZ" sz="2800" dirty="0">
                <a:solidFill>
                  <a:srgbClr val="FF0000"/>
                </a:solidFill>
              </a:rPr>
            </a:br>
            <a:r>
              <a:rPr lang="cs-CZ" sz="2800" dirty="0">
                <a:solidFill>
                  <a:srgbClr val="FF0000"/>
                </a:solidFill>
              </a:rPr>
              <a:t>   mobilních pracovišť </a:t>
            </a:r>
            <a:br>
              <a:rPr lang="cs-CZ" sz="2800" dirty="0"/>
            </a:br>
            <a:r>
              <a:rPr lang="cs-CZ" sz="2800" dirty="0"/>
              <a:t>   přímo v těchto centrech</a:t>
            </a:r>
          </a:p>
          <a:p>
            <a:r>
              <a:rPr lang="cs-CZ" sz="2800" dirty="0"/>
              <a:t>  v 15 centrech poskytuje </a:t>
            </a:r>
            <a:br>
              <a:rPr lang="cs-CZ" sz="2800" dirty="0"/>
            </a:br>
            <a:r>
              <a:rPr lang="cs-CZ" sz="2800" dirty="0"/>
              <a:t>   </a:t>
            </a:r>
            <a:r>
              <a:rPr lang="cs-CZ" sz="2800" dirty="0">
                <a:solidFill>
                  <a:srgbClr val="FF0000"/>
                </a:solidFill>
              </a:rPr>
              <a:t>VZP</a:t>
            </a:r>
            <a:r>
              <a:rPr lang="cs-CZ" sz="2800" dirty="0"/>
              <a:t> služby </a:t>
            </a:r>
            <a:r>
              <a:rPr lang="cs-CZ" sz="2800" dirty="0">
                <a:solidFill>
                  <a:srgbClr val="FF0000"/>
                </a:solidFill>
              </a:rPr>
              <a:t>v režimu 24/7</a:t>
            </a:r>
          </a:p>
          <a:p>
            <a:r>
              <a:rPr lang="cs-CZ" sz="2800" dirty="0"/>
              <a:t>  </a:t>
            </a:r>
            <a:r>
              <a:rPr lang="cs-CZ" sz="2800" dirty="0">
                <a:solidFill>
                  <a:srgbClr val="FF0000"/>
                </a:solidFill>
              </a:rPr>
              <a:t>provozní hodiny </a:t>
            </a:r>
            <a:r>
              <a:rPr lang="cs-CZ" sz="2800" dirty="0"/>
              <a:t>a </a:t>
            </a:r>
            <a:r>
              <a:rPr lang="cs-CZ" sz="2800" dirty="0">
                <a:solidFill>
                  <a:srgbClr val="FF0000"/>
                </a:solidFill>
              </a:rPr>
              <a:t>počet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   pracovišť upravujeme </a:t>
            </a:r>
            <a:br>
              <a:rPr lang="cs-CZ" sz="2800" dirty="0"/>
            </a:br>
            <a:r>
              <a:rPr lang="cs-CZ" sz="2800" dirty="0"/>
              <a:t>   </a:t>
            </a:r>
            <a:r>
              <a:rPr lang="cs-CZ" sz="2800" dirty="0">
                <a:solidFill>
                  <a:srgbClr val="FF0000"/>
                </a:solidFill>
              </a:rPr>
              <a:t>flexibilně</a:t>
            </a:r>
            <a:r>
              <a:rPr lang="cs-CZ" sz="2800" dirty="0"/>
              <a:t> dle potřeb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4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CECDD8-B29D-4159-A508-C7565528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057" y="2335326"/>
            <a:ext cx="6283212" cy="62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1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do systému veřejného zdravotního pojištění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A0333D3-5EE6-4524-8DDD-6553CE41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Náhradní průkaz pojištěnce VZP</a:t>
            </a:r>
          </a:p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B83A8-B44C-4317-B79E-E07435323A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 </a:t>
            </a:r>
            <a:r>
              <a:rPr lang="cs-CZ" sz="2800" dirty="0"/>
              <a:t>obdrží všichni uprchlíci </a:t>
            </a:r>
            <a:br>
              <a:rPr lang="cs-CZ" sz="2800" dirty="0"/>
            </a:br>
            <a:r>
              <a:rPr lang="cs-CZ" sz="2800" dirty="0"/>
              <a:t>  na základě vydaného víza</a:t>
            </a:r>
            <a:br>
              <a:rPr lang="cs-CZ" sz="2800" dirty="0"/>
            </a:br>
            <a:r>
              <a:rPr lang="cs-CZ" sz="2800" dirty="0"/>
              <a:t>  o strpění </a:t>
            </a:r>
          </a:p>
          <a:p>
            <a:r>
              <a:rPr lang="cs-CZ" sz="2800" dirty="0"/>
              <a:t> zaručuje bezplatnou péči </a:t>
            </a:r>
            <a:br>
              <a:rPr lang="cs-CZ" sz="2800" dirty="0"/>
            </a:br>
            <a:r>
              <a:rPr lang="cs-CZ" sz="2800" dirty="0"/>
              <a:t>  ve stejném rozsahu jako </a:t>
            </a:r>
            <a:br>
              <a:rPr lang="cs-CZ" sz="2800" dirty="0"/>
            </a:br>
            <a:r>
              <a:rPr lang="cs-CZ" sz="2800" dirty="0"/>
              <a:t>  má občan ČR</a:t>
            </a:r>
          </a:p>
          <a:p>
            <a:r>
              <a:rPr lang="cs-CZ" sz="2800" dirty="0"/>
              <a:t> platí pouze na území ČR</a:t>
            </a:r>
          </a:p>
          <a:p>
            <a:r>
              <a:rPr lang="cs-CZ" sz="2800" dirty="0"/>
              <a:t> doba platnosti pojištění je </a:t>
            </a:r>
            <a:br>
              <a:rPr lang="cs-CZ" sz="2800" dirty="0"/>
            </a:br>
            <a:r>
              <a:rPr lang="cs-CZ" sz="2800" dirty="0"/>
              <a:t>  shodná s platností </a:t>
            </a:r>
            <a:br>
              <a:rPr lang="cs-CZ" sz="2800" dirty="0"/>
            </a:br>
            <a:r>
              <a:rPr lang="cs-CZ" sz="2800" dirty="0"/>
              <a:t>  uděleného víza, většinou </a:t>
            </a:r>
            <a:br>
              <a:rPr lang="cs-CZ" sz="2800" dirty="0"/>
            </a:br>
            <a:r>
              <a:rPr lang="cs-CZ" sz="2800" dirty="0"/>
              <a:t>  je stanovena na 1 rok </a:t>
            </a:r>
          </a:p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  <a:p>
            <a:pPr marL="0" indent="0">
              <a:buNone/>
            </a:pPr>
            <a:endParaRPr lang="cs-CZ" sz="4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BB24C6-E49A-459B-A327-42C03E644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4" y="1694237"/>
            <a:ext cx="4897210" cy="67224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081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do systému veřejného zdravotního pojištění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A0333D3-5EE6-4524-8DDD-6553CE41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595" y="1747650"/>
            <a:ext cx="10515600" cy="639082"/>
          </a:xfrm>
        </p:spPr>
        <p:txBody>
          <a:bodyPr>
            <a:normAutofit/>
          </a:bodyPr>
          <a:lstStyle/>
          <a:p>
            <a:r>
              <a:rPr lang="cs-CZ" dirty="0"/>
              <a:t>Aplikace – podmínky pro využití</a:t>
            </a:r>
          </a:p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B83A8-B44C-4317-B79E-E07435323A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 přidělené vízum o strpění</a:t>
            </a:r>
          </a:p>
          <a:p>
            <a:r>
              <a:rPr lang="cs-CZ" sz="2800" dirty="0"/>
              <a:t> e-mailová adresa </a:t>
            </a:r>
          </a:p>
          <a:p>
            <a:r>
              <a:rPr lang="cs-CZ" sz="2800" dirty="0"/>
              <a:t> chytrý telefon nebo možnost vytištění dokladu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Náhradní průkaz obdrží žadatelé </a:t>
            </a:r>
            <a:r>
              <a:rPr lang="cs-CZ" sz="2800" dirty="0">
                <a:solidFill>
                  <a:srgbClr val="FF0000"/>
                </a:solidFill>
              </a:rPr>
              <a:t>do e-mailu do cca 2 pracovních dnů </a:t>
            </a:r>
            <a:r>
              <a:rPr lang="cs-CZ" sz="2800" dirty="0"/>
              <a:t>bez nutnosti osobní návštěvy na pobočce nebo na mobilním </a:t>
            </a:r>
            <a:br>
              <a:rPr lang="cs-CZ" sz="2800" dirty="0"/>
            </a:br>
            <a:r>
              <a:rPr lang="cs-CZ" sz="2800" dirty="0"/>
              <a:t>pracovišti VZP v KACPU.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https://pomocukrajine.vzp.cz</a:t>
            </a:r>
          </a:p>
          <a:p>
            <a:pPr marL="0" indent="0">
              <a:buNone/>
            </a:pP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09241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FORMULÁŘ K </a:t>
            </a:r>
            <a:r>
              <a:rPr lang="cs-CZ" dirty="0" err="1"/>
              <a:t>RegistracI</a:t>
            </a:r>
            <a:r>
              <a:rPr lang="cs-CZ" dirty="0"/>
              <a:t> (V UKRAJINŠTINĚ)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B83A8-B44C-4317-B79E-E07435323A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4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8083E9-305D-422F-BE94-1E7A3EBE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538" y="1151675"/>
            <a:ext cx="4766559" cy="71128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3895C7-FEAB-4C29-BF7D-8961569D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03" y="1235077"/>
            <a:ext cx="419100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do systému veřejného zdravotního pojištění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A0333D3-5EE6-4524-8DDD-6553CE41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595" y="1747650"/>
            <a:ext cx="10515600" cy="639082"/>
          </a:xfrm>
        </p:spPr>
        <p:txBody>
          <a:bodyPr>
            <a:normAutofit/>
          </a:bodyPr>
          <a:lstStyle/>
          <a:p>
            <a:r>
              <a:rPr lang="cs-CZ" dirty="0"/>
              <a:t>K 14. 3. VZP zaregistrovala  </a:t>
            </a:r>
            <a:r>
              <a:rPr lang="cs-CZ" sz="3900" dirty="0">
                <a:solidFill>
                  <a:schemeClr val="tx1"/>
                </a:solidFill>
              </a:rPr>
              <a:t>152 692 </a:t>
            </a:r>
            <a:r>
              <a:rPr lang="cs-CZ" dirty="0"/>
              <a:t>uprchlíků</a:t>
            </a:r>
          </a:p>
          <a:p>
            <a:endParaRPr lang="cs-CZ" dirty="0"/>
          </a:p>
        </p:txBody>
      </p:sp>
      <p:graphicFrame>
        <p:nvGraphicFramePr>
          <p:cNvPr id="12" name="Zástupný symbol pro obsah 11">
            <a:extLst>
              <a:ext uri="{FF2B5EF4-FFF2-40B4-BE49-F238E27FC236}">
                <a16:creationId xmlns:a16="http://schemas.microsoft.com/office/drawing/2014/main" id="{C4D3AAB9-7F87-4F8D-A166-F4A671B75C9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95087984"/>
              </p:ext>
            </p:extLst>
          </p:nvPr>
        </p:nvGraphicFramePr>
        <p:xfrm>
          <a:off x="838200" y="2741613"/>
          <a:ext cx="105156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E3364CFD-03C5-44A6-8A0D-6401DB4DC91F}"/>
              </a:ext>
            </a:extLst>
          </p:cNvPr>
          <p:cNvSpPr txBox="1"/>
          <p:nvPr/>
        </p:nvSpPr>
        <p:spPr>
          <a:xfrm>
            <a:off x="6874525" y="3172858"/>
            <a:ext cx="3602516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68 125 </a:t>
            </a:r>
            <a:r>
              <a:rPr lang="cs-CZ" dirty="0"/>
              <a:t>z nich jsou děti </a:t>
            </a:r>
            <a:r>
              <a:rPr lang="cs-CZ" b="1" dirty="0">
                <a:solidFill>
                  <a:srgbClr val="FF0000"/>
                </a:solidFill>
              </a:rPr>
              <a:t>do 18 let</a:t>
            </a:r>
          </a:p>
        </p:txBody>
      </p:sp>
    </p:spTree>
    <p:extLst>
      <p:ext uri="{BB962C8B-B14F-4D97-AF65-F5344CB8AC3E}">
        <p14:creationId xmlns:p14="http://schemas.microsoft.com/office/powerpoint/2010/main" val="131651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do systému veřejného zdravotního pojištění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A0333D3-5EE6-4524-8DDD-6553CE41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595" y="1747650"/>
            <a:ext cx="10515600" cy="639082"/>
          </a:xfrm>
        </p:spPr>
        <p:txBody>
          <a:bodyPr>
            <a:normAutofit/>
          </a:bodyPr>
          <a:lstStyle/>
          <a:p>
            <a:r>
              <a:rPr lang="cs-CZ" dirty="0"/>
              <a:t>Registrace uprchlíků podle krajů</a:t>
            </a:r>
          </a:p>
          <a:p>
            <a:endParaRPr lang="cs-CZ" dirty="0"/>
          </a:p>
        </p:txBody>
      </p:sp>
      <p:graphicFrame>
        <p:nvGraphicFramePr>
          <p:cNvPr id="12" name="Zástupný symbol pro obsah 11">
            <a:extLst>
              <a:ext uri="{FF2B5EF4-FFF2-40B4-BE49-F238E27FC236}">
                <a16:creationId xmlns:a16="http://schemas.microsoft.com/office/drawing/2014/main" id="{C4D3AAB9-7F87-4F8D-A166-F4A671B75C9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33616208"/>
              </p:ext>
            </p:extLst>
          </p:nvPr>
        </p:nvGraphicFramePr>
        <p:xfrm>
          <a:off x="838200" y="2741613"/>
          <a:ext cx="105156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8A71A6ED-ED57-445E-8F24-E1A34B18BE90}"/>
              </a:ext>
            </a:extLst>
          </p:cNvPr>
          <p:cNvSpPr txBox="1"/>
          <p:nvPr/>
        </p:nvSpPr>
        <p:spPr>
          <a:xfrm>
            <a:off x="8357850" y="2802005"/>
            <a:ext cx="296996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Praha </a:t>
            </a:r>
            <a:r>
              <a:rPr lang="cs-CZ" dirty="0">
                <a:solidFill>
                  <a:srgbClr val="FF0000"/>
                </a:solidFill>
              </a:rPr>
              <a:t>(39 155)</a:t>
            </a:r>
          </a:p>
          <a:p>
            <a:r>
              <a:rPr lang="cs-CZ" dirty="0"/>
              <a:t>Jihomoravský kraj </a:t>
            </a:r>
            <a:r>
              <a:rPr lang="cs-CZ" dirty="0">
                <a:solidFill>
                  <a:srgbClr val="FF0000"/>
                </a:solidFill>
              </a:rPr>
              <a:t>(15 111)</a:t>
            </a:r>
          </a:p>
          <a:p>
            <a:r>
              <a:rPr lang="cs-CZ" dirty="0"/>
              <a:t>Středočeský kraj </a:t>
            </a:r>
            <a:r>
              <a:rPr lang="cs-CZ" dirty="0">
                <a:solidFill>
                  <a:srgbClr val="FF0000"/>
                </a:solidFill>
              </a:rPr>
              <a:t>(14 304)</a:t>
            </a:r>
          </a:p>
        </p:txBody>
      </p:sp>
    </p:spTree>
    <p:extLst>
      <p:ext uri="{BB962C8B-B14F-4D97-AF65-F5344CB8AC3E}">
        <p14:creationId xmlns:p14="http://schemas.microsoft.com/office/powerpoint/2010/main" val="273017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Uprchlická krize a zdravotní systém</a:t>
            </a:r>
            <a:endParaRPr lang="en-US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A0333D3-5EE6-4524-8DDD-6553CE41D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Úhrady poskytovatelům zdravotních služeb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B83A8-B44C-4317-B79E-E07435323A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 </a:t>
            </a:r>
            <a:r>
              <a:rPr lang="cs-CZ" sz="2800" dirty="0"/>
              <a:t>Veškeré provedené hrazené služby </a:t>
            </a:r>
            <a:r>
              <a:rPr lang="cs-CZ" sz="2800" dirty="0">
                <a:solidFill>
                  <a:srgbClr val="FF0000"/>
                </a:solidFill>
              </a:rPr>
              <a:t>uprchlíkům – pojištěncům</a:t>
            </a:r>
            <a:br>
              <a:rPr lang="cs-CZ" sz="2800" dirty="0">
                <a:solidFill>
                  <a:srgbClr val="FF0000"/>
                </a:solidFill>
              </a:rPr>
            </a:br>
            <a:r>
              <a:rPr lang="cs-CZ" sz="2800" dirty="0">
                <a:solidFill>
                  <a:srgbClr val="FF0000"/>
                </a:solidFill>
              </a:rPr>
              <a:t>  VZP ČR</a:t>
            </a:r>
            <a:r>
              <a:rPr lang="cs-CZ" sz="2800" dirty="0"/>
              <a:t>, vykázané a uznané VZP ČR, </a:t>
            </a:r>
            <a:r>
              <a:rPr lang="cs-CZ" sz="2800" b="1" dirty="0">
                <a:solidFill>
                  <a:srgbClr val="FF0000"/>
                </a:solidFill>
              </a:rPr>
              <a:t>budou uhrazeny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br>
              <a:rPr lang="cs-CZ" sz="2800" dirty="0">
                <a:solidFill>
                  <a:srgbClr val="FF0000"/>
                </a:solidFill>
              </a:rPr>
            </a:br>
            <a:r>
              <a:rPr lang="cs-CZ" sz="2800" dirty="0">
                <a:solidFill>
                  <a:srgbClr val="FF0000"/>
                </a:solidFill>
              </a:rPr>
              <a:t>  </a:t>
            </a:r>
            <a:r>
              <a:rPr lang="cs-CZ" sz="2800" dirty="0"/>
              <a:t>v rámci standardních úhradových mechanismů.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 Případné zvýšené náklady spojené s poskytnutím zdravotních</a:t>
            </a:r>
            <a:br>
              <a:rPr lang="cs-CZ" sz="2800" dirty="0"/>
            </a:br>
            <a:r>
              <a:rPr lang="cs-CZ" sz="2800" dirty="0"/>
              <a:t>  služeb uprchlíkům budou zohledněny při závěrečném</a:t>
            </a:r>
            <a:br>
              <a:rPr lang="cs-CZ" sz="2800" dirty="0"/>
            </a:br>
            <a:r>
              <a:rPr lang="cs-CZ" sz="2800" dirty="0"/>
              <a:t>  vyúčtování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 Případné navýšení záloh bude řešeno standardním</a:t>
            </a:r>
            <a:br>
              <a:rPr lang="cs-CZ" sz="2800" dirty="0"/>
            </a:br>
            <a:r>
              <a:rPr lang="cs-CZ" sz="2800" dirty="0"/>
              <a:t>  mechanismem na základě žádosti poskytovatele zdravotních</a:t>
            </a:r>
            <a:br>
              <a:rPr lang="cs-CZ" sz="2800" dirty="0"/>
            </a:br>
            <a:r>
              <a:rPr lang="cs-CZ" sz="2800" dirty="0"/>
              <a:t>  služeb.</a:t>
            </a:r>
          </a:p>
          <a:p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277120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ZP sty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2D0F"/>
      </a:accent1>
      <a:accent2>
        <a:srgbClr val="F06437"/>
      </a:accent2>
      <a:accent3>
        <a:srgbClr val="F58C64"/>
      </a:accent3>
      <a:accent4>
        <a:srgbClr val="FAB496"/>
      </a:accent4>
      <a:accent5>
        <a:srgbClr val="FCCEBA"/>
      </a:accent5>
      <a:accent6>
        <a:srgbClr val="FDE6DB"/>
      </a:accent6>
      <a:hlink>
        <a:srgbClr val="92D050"/>
      </a:hlink>
      <a:folHlink>
        <a:srgbClr val="0070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FF8318B19AC64A834F4A747FDFC862" ma:contentTypeVersion="10" ma:contentTypeDescription="Vytvořit nový dokument" ma:contentTypeScope="" ma:versionID="0c1db0d996c6b103ad5e8a46f62412ab">
  <xsd:schema xmlns:xsd="http://www.w3.org/2001/XMLSchema" xmlns:xs="http://www.w3.org/2001/XMLSchema" xmlns:p="http://schemas.microsoft.com/office/2006/metadata/properties" xmlns:ns2="10188f33-29c6-449c-8167-3cfe9f2189f7" xmlns:ns3="189c7478-f36e-4d06-b026-5479ab3e2b44" targetNamespace="http://schemas.microsoft.com/office/2006/metadata/properties" ma:root="true" ma:fieldsID="2fcc197596103c019c9e642f33479781" ns2:_="" ns3:_="">
    <xsd:import namespace="10188f33-29c6-449c-8167-3cfe9f2189f7"/>
    <xsd:import namespace="189c7478-f36e-4d06-b026-5479ab3e2b44"/>
    <xsd:element name="properties">
      <xsd:complexType>
        <xsd:sequence>
          <xsd:element name="documentManagement">
            <xsd:complexType>
              <xsd:all>
                <xsd:element ref="ns2:Zodpov_x00ed_d_x00e1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88f33-29c6-449c-8167-3cfe9f2189f7" elementFormDefault="qualified">
    <xsd:import namespace="http://schemas.microsoft.com/office/2006/documentManagement/types"/>
    <xsd:import namespace="http://schemas.microsoft.com/office/infopath/2007/PartnerControls"/>
    <xsd:element name="Zodpov_x00ed_d_x00e1_" ma:index="8" nillable="true" ma:displayName="Zodpovídá" ma:list="UserInfo" ma:SharePointGroup="0" ma:internalName="Zodpov_x00ed_d_x00e1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7478-f36e-4d06-b026-5479ab3e2b4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ze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odpov_x00ed_d_x00e1_ xmlns="10188f33-29c6-449c-8167-3cfe9f2189f7">
      <UserInfo>
        <DisplayName>Váňová Kamila Mgr. (VZP ČR Ústředí)</DisplayName>
        <AccountId>5565</AccountId>
        <AccountType/>
      </UserInfo>
    </Zodpov_x00ed_d_x00e1_>
  </documentManagement>
</p:properties>
</file>

<file path=customXml/itemProps1.xml><?xml version="1.0" encoding="utf-8"?>
<ds:datastoreItem xmlns:ds="http://schemas.openxmlformats.org/officeDocument/2006/customXml" ds:itemID="{31A78D42-9EBD-4A5B-960A-F435EC3E0B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DC8C5-5246-49CA-99C5-B66421B88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188f33-29c6-449c-8167-3cfe9f2189f7"/>
    <ds:schemaRef ds:uri="189c7478-f36e-4d06-b026-5479ab3e2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3362AA-A5B5-4971-920B-BB77D3BB55B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10188f33-29c6-449c-8167-3cfe9f2189f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89c7478-f36e-4d06-b026-5479ab3e2b4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276</Words>
  <Application>Microsoft Office PowerPoint</Application>
  <PresentationFormat>Vlastní</PresentationFormat>
  <Paragraphs>72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Webdings</vt:lpstr>
      <vt:lpstr>Office Theme</vt:lpstr>
      <vt:lpstr>Uprchlická krize a zdravotní systém</vt:lpstr>
      <vt:lpstr>Uprchlická krize a zdravotní systém</vt:lpstr>
      <vt:lpstr>Registrace do systému veřejného zdravotního pojištění</vt:lpstr>
      <vt:lpstr>Registrace do systému veřejného zdravotního pojištění</vt:lpstr>
      <vt:lpstr>Registrace do systému veřejného zdravotního pojištění</vt:lpstr>
      <vt:lpstr>ONLINE FORMULÁŘ K RegistracI (V UKRAJINŠTINĚ)</vt:lpstr>
      <vt:lpstr>Registrace do systému veřejného zdravotního pojištění</vt:lpstr>
      <vt:lpstr>Registrace do systému veřejného zdravotního pojištění</vt:lpstr>
      <vt:lpstr>Uprchlická krize a zdravotní systém</vt:lpstr>
      <vt:lpstr>Uprchlická krize a zdravotní systém</vt:lpstr>
      <vt:lpstr>Uprchlická krize a zdravotní systém</vt:lpstr>
      <vt:lpstr>Uprchlická krize a zdravotní systém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Hasić</dc:creator>
  <cp:lastModifiedBy>Plívová Viktorie Mgr. (VZP ČR Ústředí)</cp:lastModifiedBy>
  <cp:revision>103</cp:revision>
  <dcterms:created xsi:type="dcterms:W3CDTF">2018-02-19T14:51:17Z</dcterms:created>
  <dcterms:modified xsi:type="dcterms:W3CDTF">2022-03-14T12:35:13Z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0x0101009BFF8318B19AC64A834F4A747FDFC862</vt:lpwstr>
  </property>
</Properties>
</file>